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75" r:id="rId6"/>
    <p:sldId id="258" r:id="rId7"/>
    <p:sldId id="259" r:id="rId8"/>
    <p:sldId id="260" r:id="rId9"/>
    <p:sldId id="267" r:id="rId10"/>
    <p:sldId id="268" r:id="rId11"/>
    <p:sldId id="269" r:id="rId12"/>
    <p:sldId id="270" r:id="rId13"/>
    <p:sldId id="261" r:id="rId14"/>
    <p:sldId id="262" r:id="rId15"/>
    <p:sldId id="263" r:id="rId16"/>
    <p:sldId id="264" r:id="rId17"/>
    <p:sldId id="265" r:id="rId18"/>
    <p:sldId id="266" r:id="rId19"/>
    <p:sldId id="271" r:id="rId20"/>
    <p:sldId id="272" r:id="rId21"/>
    <p:sldId id="274" r:id="rId22"/>
    <p:sldId id="273" r:id="rId23"/>
  </p:sldIdLst>
  <p:sldSz cx="12192000" cy="6858000"/>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49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88" name="PlaceHolder 2"/>
          <p:cNvSpPr>
            <a:spLocks noGrp="1"/>
          </p:cNvSpPr>
          <p:nvPr>
            <p:ph type="subTitle"/>
          </p:nvPr>
        </p:nvSpPr>
        <p:spPr>
          <a:xfrm>
            <a:off x="838080" y="1825560"/>
            <a:ext cx="10515240" cy="435096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90"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92"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93"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838080" y="365040"/>
            <a:ext cx="10515240" cy="614412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97"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98"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99"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101"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02"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03"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10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06"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07"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109"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10"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112"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13"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14"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15"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117"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18"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19"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20"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21"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22"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de-DE" sz="1800" b="0" strike="noStrike" spc="-1">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de-DE" sz="6000" b="0" strike="noStrike" spc="-1">
                <a:solidFill>
                  <a:srgbClr val="000000"/>
                </a:solidFill>
                <a:latin typeface="Calibri Light"/>
              </a:rPr>
              <a:t>Titelmasterformat durch Klicken bearbeiten</a:t>
            </a:r>
            <a:endParaRPr lang="de-DE" sz="60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395C9453-C4B5-4FA5-8F4F-8D22B1E41EC8}" type="datetime">
              <a:rPr lang="de-DE" sz="1200" b="0" strike="noStrike" spc="-1">
                <a:solidFill>
                  <a:srgbClr val="8B8B8B"/>
                </a:solidFill>
                <a:latin typeface="Calibri"/>
              </a:rPr>
              <a:t>02.03.2021</a:t>
            </a:fld>
            <a:endParaRPr lang="de-DE" sz="1200" b="0" strike="noStrike" spc="-1">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lstStyle/>
          <a:p>
            <a:endParaRPr lang="de-DE" sz="2400" b="0" strike="noStrike" spc="-1">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E3B64DCB-C242-4DFE-B62B-AA26C3FCF1C7}" type="slidenum">
              <a:rPr lang="de-DE" sz="1200" b="0" strike="noStrike" spc="-1">
                <a:solidFill>
                  <a:srgbClr val="8B8B8B"/>
                </a:solidFill>
                <a:latin typeface="Calibri"/>
              </a:rPr>
              <a:t>‹Nr.›</a:t>
            </a:fld>
            <a:endParaRPr lang="de-DE"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Calibri"/>
              </a:rPr>
              <a:t>Format des Gliederungstextes durch Klicken bearbeiten</a:t>
            </a:r>
          </a:p>
          <a:p>
            <a:pPr marL="864000" lvl="1" indent="-324000">
              <a:spcBef>
                <a:spcPts val="1134"/>
              </a:spcBef>
              <a:buClr>
                <a:srgbClr val="000000"/>
              </a:buClr>
              <a:buSzPct val="75000"/>
              <a:buFont typeface="Symbol" charset="2"/>
              <a:buChar char=""/>
            </a:pPr>
            <a:r>
              <a:rPr lang="de-DE" sz="2000" b="0" strike="noStrike" spc="-1">
                <a:solidFill>
                  <a:srgbClr val="000000"/>
                </a:solidFill>
                <a:latin typeface="Calibri"/>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Calibri"/>
              </a:rPr>
              <a:t>Dritte Gliederungsebene</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Calibri"/>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Calibri"/>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Calibri"/>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Calibri"/>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de-DE" sz="4400" b="0" strike="noStrike" spc="-1">
                <a:solidFill>
                  <a:srgbClr val="000000"/>
                </a:solidFill>
                <a:latin typeface="Calibri Light"/>
              </a:rPr>
              <a:t>Titelmasterformat durch Klicken bearbeiten</a:t>
            </a:r>
            <a:endParaRPr lang="de-DE" sz="4400" b="0" strike="noStrike" spc="-1">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de-DE" sz="2800" b="0" strike="noStrike" spc="-1">
                <a:solidFill>
                  <a:srgbClr val="000000"/>
                </a:solidFill>
                <a:latin typeface="Calibri"/>
              </a:rPr>
              <a:t>Textmasterformat bearbeiten</a:t>
            </a:r>
          </a:p>
          <a:p>
            <a:pPr marL="685800" lvl="1" indent="-228240">
              <a:lnSpc>
                <a:spcPct val="90000"/>
              </a:lnSpc>
              <a:spcBef>
                <a:spcPts val="499"/>
              </a:spcBef>
              <a:buClr>
                <a:srgbClr val="000000"/>
              </a:buClr>
              <a:buFont typeface="Arial"/>
              <a:buChar char="•"/>
            </a:pPr>
            <a:r>
              <a:rPr lang="de-DE" sz="2400" b="0" strike="noStrike" spc="-1">
                <a:solidFill>
                  <a:srgbClr val="000000"/>
                </a:solidFill>
                <a:latin typeface="Calibri"/>
              </a:rPr>
              <a:t>Zweite Ebene</a:t>
            </a:r>
          </a:p>
          <a:p>
            <a:pPr marL="1143000" lvl="2" indent="-228240">
              <a:lnSpc>
                <a:spcPct val="90000"/>
              </a:lnSpc>
              <a:spcBef>
                <a:spcPts val="499"/>
              </a:spcBef>
              <a:buClr>
                <a:srgbClr val="000000"/>
              </a:buClr>
              <a:buFont typeface="Arial"/>
              <a:buChar char="•"/>
            </a:pPr>
            <a:r>
              <a:rPr lang="de-DE" sz="2000" b="0" strike="noStrike" spc="-1">
                <a:solidFill>
                  <a:srgbClr val="000000"/>
                </a:solidFill>
                <a:latin typeface="Calibri"/>
              </a:rPr>
              <a:t>Dritte Ebene</a:t>
            </a:r>
          </a:p>
          <a:p>
            <a:pPr marL="1600200" lvl="3" indent="-228240">
              <a:lnSpc>
                <a:spcPct val="90000"/>
              </a:lnSpc>
              <a:spcBef>
                <a:spcPts val="499"/>
              </a:spcBef>
              <a:buClr>
                <a:srgbClr val="000000"/>
              </a:buClr>
              <a:buFont typeface="Arial"/>
              <a:buChar char="•"/>
            </a:pPr>
            <a:r>
              <a:rPr lang="de-DE" sz="1800" b="0" strike="noStrike" spc="-1">
                <a:solidFill>
                  <a:srgbClr val="000000"/>
                </a:solidFill>
                <a:latin typeface="Calibri"/>
              </a:rPr>
              <a:t>Vierte Ebene</a:t>
            </a:r>
          </a:p>
          <a:p>
            <a:pPr marL="2057400" lvl="4" indent="-228240">
              <a:lnSpc>
                <a:spcPct val="90000"/>
              </a:lnSpc>
              <a:spcBef>
                <a:spcPts val="499"/>
              </a:spcBef>
              <a:buClr>
                <a:srgbClr val="000000"/>
              </a:buClr>
              <a:buFont typeface="Arial"/>
              <a:buChar char="•"/>
            </a:pPr>
            <a:r>
              <a:rPr lang="de-DE" sz="1800" b="0" strike="noStrike" spc="-1">
                <a:solidFill>
                  <a:srgbClr val="000000"/>
                </a:solidFill>
                <a:latin typeface="Calibri"/>
              </a:rPr>
              <a:t>Fünfte Ebene</a:t>
            </a:r>
          </a:p>
        </p:txBody>
      </p:sp>
      <p:sp>
        <p:nvSpPr>
          <p:cNvPr id="43"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2C617044-5B54-4838-A034-9D93E14DF10C}" type="datetime">
              <a:rPr lang="de-DE" sz="1200" b="0" strike="noStrike" spc="-1">
                <a:solidFill>
                  <a:srgbClr val="8B8B8B"/>
                </a:solidFill>
                <a:latin typeface="Calibri"/>
              </a:rPr>
              <a:t>02.03.2021</a:t>
            </a:fld>
            <a:endParaRPr lang="de-DE" sz="1200" b="0" strike="noStrike" spc="-1">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lstStyle/>
          <a:p>
            <a:endParaRPr lang="de-DE" sz="2400" b="0" strike="noStrike" spc="-1">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4F6FF8F7-0807-4FB7-944C-77343876CC03}" type="slidenum">
              <a:rPr lang="de-DE" sz="1200" b="0" strike="noStrike" spc="-1">
                <a:solidFill>
                  <a:srgbClr val="8B8B8B"/>
                </a:solidFill>
                <a:latin typeface="Calibri"/>
              </a:rPr>
              <a:t>‹Nr.›</a:t>
            </a:fld>
            <a:endParaRPr lang="de-DE"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dt"/>
          </p:nvPr>
        </p:nvSpPr>
        <p:spPr>
          <a:xfrm>
            <a:off x="838080" y="6356520"/>
            <a:ext cx="2742840" cy="364680"/>
          </a:xfrm>
          <a:prstGeom prst="rect">
            <a:avLst/>
          </a:prstGeom>
        </p:spPr>
        <p:txBody>
          <a:bodyPr anchor="ctr">
            <a:noAutofit/>
          </a:bodyPr>
          <a:lstStyle/>
          <a:p>
            <a:pPr>
              <a:lnSpc>
                <a:spcPct val="100000"/>
              </a:lnSpc>
            </a:pPr>
            <a:fld id="{82E5CECD-5D7F-4779-9AF5-B9059473AA88}" type="datetime">
              <a:rPr lang="de-DE" sz="1200" b="0" strike="noStrike" spc="-1">
                <a:solidFill>
                  <a:srgbClr val="8B8B8B"/>
                </a:solidFill>
                <a:latin typeface="Calibri"/>
              </a:rPr>
              <a:t>02.03.2021</a:t>
            </a:fld>
            <a:endParaRPr lang="de-DE" sz="1200" b="0" strike="noStrike" spc="-1">
              <a:latin typeface="Times New Roman"/>
            </a:endParaRPr>
          </a:p>
        </p:txBody>
      </p:sp>
      <p:sp>
        <p:nvSpPr>
          <p:cNvPr id="83" name="PlaceHolder 2"/>
          <p:cNvSpPr>
            <a:spLocks noGrp="1"/>
          </p:cNvSpPr>
          <p:nvPr>
            <p:ph type="ftr"/>
          </p:nvPr>
        </p:nvSpPr>
        <p:spPr>
          <a:xfrm>
            <a:off x="4038480" y="6356520"/>
            <a:ext cx="4114440" cy="364680"/>
          </a:xfrm>
          <a:prstGeom prst="rect">
            <a:avLst/>
          </a:prstGeom>
        </p:spPr>
        <p:txBody>
          <a:bodyPr anchor="ctr">
            <a:noAutofit/>
          </a:bodyPr>
          <a:lstStyle/>
          <a:p>
            <a:endParaRPr lang="de-DE" sz="2400" b="0" strike="noStrike" spc="-1">
              <a:latin typeface="Times New Roman"/>
            </a:endParaRPr>
          </a:p>
        </p:txBody>
      </p:sp>
      <p:sp>
        <p:nvSpPr>
          <p:cNvPr id="84" name="PlaceHolder 3"/>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E447A859-4F69-4B6B-B391-B052BD0AE941}" type="slidenum">
              <a:rPr lang="de-DE" sz="1200" b="0" strike="noStrike" spc="-1">
                <a:solidFill>
                  <a:srgbClr val="8B8B8B"/>
                </a:solidFill>
                <a:latin typeface="Calibri"/>
              </a:rPr>
              <a:t>‹Nr.›</a:t>
            </a:fld>
            <a:endParaRPr lang="de-DE" sz="1200" b="0" strike="noStrike" spc="-1">
              <a:latin typeface="Times New Roman"/>
            </a:endParaRPr>
          </a:p>
        </p:txBody>
      </p:sp>
      <p:sp>
        <p:nvSpPr>
          <p:cNvPr id="85" name="PlaceHolder 4"/>
          <p:cNvSpPr>
            <a:spLocks noGrp="1"/>
          </p:cNvSpPr>
          <p:nvPr>
            <p:ph type="title"/>
          </p:nvPr>
        </p:nvSpPr>
        <p:spPr>
          <a:xfrm>
            <a:off x="609480" y="273600"/>
            <a:ext cx="10972440" cy="1144800"/>
          </a:xfrm>
          <a:prstGeom prst="rect">
            <a:avLst/>
          </a:prstGeom>
        </p:spPr>
        <p:txBody>
          <a:bodyPr lIns="0" tIns="0" rIns="0" bIns="0" anchor="ctr">
            <a:noAutofit/>
          </a:bodyPr>
          <a:lstStyle/>
          <a:p>
            <a:r>
              <a:rPr lang="de-DE" sz="1800" b="0" strike="noStrike" spc="-1">
                <a:solidFill>
                  <a:srgbClr val="000000"/>
                </a:solidFill>
                <a:latin typeface="Calibri"/>
              </a:rPr>
              <a:t>Format des Titeltextes durch Klicken bearbeiten</a:t>
            </a:r>
          </a:p>
        </p:txBody>
      </p:sp>
      <p:sp>
        <p:nvSpPr>
          <p:cNvPr id="86"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Calibri"/>
              </a:rPr>
              <a:t>Format des Gliederungstextes durch Klicken bearbeiten</a:t>
            </a:r>
          </a:p>
          <a:p>
            <a:pPr marL="864000" lvl="1" indent="-324000">
              <a:spcBef>
                <a:spcPts val="1134"/>
              </a:spcBef>
              <a:buClr>
                <a:srgbClr val="000000"/>
              </a:buClr>
              <a:buSzPct val="75000"/>
              <a:buFont typeface="Symbol" charset="2"/>
              <a:buChar char=""/>
            </a:pPr>
            <a:r>
              <a:rPr lang="de-DE" sz="2000" b="0" strike="noStrike" spc="-1">
                <a:solidFill>
                  <a:srgbClr val="000000"/>
                </a:solidFill>
                <a:latin typeface="Calibri"/>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Calibri"/>
              </a:rPr>
              <a:t>Dritte Gliederungsebene</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Calibri"/>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Calibri"/>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Calibri"/>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Calibri"/>
              </a:rPr>
              <a:t>Siebte Gliederungsebene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antrag.slv-bw.de/"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poststelle@langenwand-gs.schule.bwl.de"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1523880" y="1122480"/>
            <a:ext cx="9143640" cy="2387160"/>
          </a:xfrm>
          <a:prstGeom prst="rect">
            <a:avLst/>
          </a:prstGeom>
          <a:noFill/>
          <a:ln>
            <a:noFill/>
          </a:ln>
        </p:spPr>
        <p:txBody>
          <a:bodyPr anchor="b">
            <a:noAutofit/>
          </a:bodyPr>
          <a:lstStyle/>
          <a:p>
            <a:pPr algn="ctr">
              <a:lnSpc>
                <a:spcPct val="90000"/>
              </a:lnSpc>
            </a:pPr>
            <a:r>
              <a:rPr lang="de-DE" sz="6000" b="0" strike="noStrike" spc="-1">
                <a:solidFill>
                  <a:srgbClr val="000000"/>
                </a:solidFill>
                <a:latin typeface="Calibri Light"/>
              </a:rPr>
              <a:t>Digitaler Elternabend</a:t>
            </a:r>
            <a:endParaRPr lang="de-DE" sz="6000" b="0" strike="noStrike" spc="-1">
              <a:solidFill>
                <a:srgbClr val="000000"/>
              </a:solidFill>
              <a:latin typeface="Calibri"/>
            </a:endParaRPr>
          </a:p>
        </p:txBody>
      </p:sp>
      <p:sp>
        <p:nvSpPr>
          <p:cNvPr id="124" name="TextShape 2"/>
          <p:cNvSpPr txBox="1"/>
          <p:nvPr/>
        </p:nvSpPr>
        <p:spPr>
          <a:xfrm>
            <a:off x="1523880" y="3602160"/>
            <a:ext cx="9143640" cy="1655280"/>
          </a:xfrm>
          <a:prstGeom prst="rect">
            <a:avLst/>
          </a:prstGeom>
          <a:noFill/>
          <a:ln>
            <a:noFill/>
          </a:ln>
        </p:spPr>
        <p:txBody>
          <a:bodyPr>
            <a:normAutofit/>
          </a:bodyPr>
          <a:lstStyle/>
          <a:p>
            <a:pPr algn="ctr">
              <a:lnSpc>
                <a:spcPct val="90000"/>
              </a:lnSpc>
              <a:spcBef>
                <a:spcPts val="1001"/>
              </a:spcBef>
            </a:pPr>
            <a:r>
              <a:rPr lang="de-DE" sz="2400" b="0" strike="noStrike" spc="-1">
                <a:solidFill>
                  <a:srgbClr val="000000"/>
                </a:solidFill>
                <a:latin typeface="Calibri"/>
              </a:rPr>
              <a:t>Schulanfänger 2021</a:t>
            </a:r>
            <a:endParaRPr lang="de-DE" sz="2400" b="0" strike="noStrike" spc="-1">
              <a:latin typeface="Arial"/>
            </a:endParaRPr>
          </a:p>
        </p:txBody>
      </p:sp>
      <p:pic>
        <p:nvPicPr>
          <p:cNvPr id="125" name="Grafik 4"/>
          <p:cNvPicPr/>
          <p:nvPr/>
        </p:nvPicPr>
        <p:blipFill>
          <a:blip r:embed="rId2"/>
          <a:stretch/>
        </p:blipFill>
        <p:spPr>
          <a:xfrm>
            <a:off x="9092520" y="4161240"/>
            <a:ext cx="2419920" cy="1645560"/>
          </a:xfrm>
          <a:prstGeom prst="rect">
            <a:avLst/>
          </a:prstGeom>
          <a:ln>
            <a:noFill/>
          </a:ln>
        </p:spPr>
      </p:pic>
      <p:sp>
        <p:nvSpPr>
          <p:cNvPr id="126" name="CustomShape 3"/>
          <p:cNvSpPr/>
          <p:nvPr/>
        </p:nvSpPr>
        <p:spPr>
          <a:xfrm>
            <a:off x="9092880" y="5806800"/>
            <a:ext cx="2418840" cy="317160"/>
          </a:xfrm>
          <a:prstGeom prst="rect">
            <a:avLst/>
          </a:prstGeom>
          <a:noFill/>
          <a:ln>
            <a:noFill/>
          </a:ln>
        </p:spPr>
        <p:style>
          <a:lnRef idx="0">
            <a:scrgbClr r="0" g="0" b="0"/>
          </a:lnRef>
          <a:fillRef idx="0">
            <a:scrgbClr r="0" g="0" b="0"/>
          </a:fillRef>
          <a:effectRef idx="0">
            <a:scrgbClr r="0" g="0" b="0"/>
          </a:effectRef>
          <a:fontRef idx="minor"/>
        </p:style>
        <p:txBody>
          <a:bodyPr>
            <a:normAutofit fontScale="89500" lnSpcReduction="10000"/>
          </a:bodyPr>
          <a:lstStyle/>
          <a:p>
            <a:pPr>
              <a:lnSpc>
                <a:spcPct val="100000"/>
              </a:lnSpc>
            </a:pPr>
            <a:r>
              <a:rPr lang="de-DE" sz="1800" b="0" strike="noStrike" spc="-1">
                <a:solidFill>
                  <a:srgbClr val="000000"/>
                </a:solidFill>
                <a:latin typeface="Calibri"/>
              </a:rPr>
              <a:t>.</a:t>
            </a:r>
            <a:endParaRPr lang="de-DE" sz="18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de-DE" sz="4400" b="0" strike="noStrike" spc="-1">
                <a:solidFill>
                  <a:srgbClr val="000000"/>
                </a:solidFill>
                <a:latin typeface="Calibri Light"/>
              </a:rPr>
              <a:t>Kognitiver Bereich</a:t>
            </a:r>
            <a:endParaRPr lang="de-DE" sz="4400" b="0" strike="noStrike" spc="-1">
              <a:solidFill>
                <a:srgbClr val="000000"/>
              </a:solidFill>
              <a:latin typeface="Calibri"/>
            </a:endParaRPr>
          </a:p>
        </p:txBody>
      </p:sp>
      <p:sp>
        <p:nvSpPr>
          <p:cNvPr id="154" name="TextShape 2"/>
          <p:cNvSpPr txBox="1"/>
          <p:nvPr/>
        </p:nvSpPr>
        <p:spPr>
          <a:xfrm>
            <a:off x="838080" y="1825560"/>
            <a:ext cx="10515240" cy="4350960"/>
          </a:xfrm>
          <a:prstGeom prst="rect">
            <a:avLst/>
          </a:prstGeom>
          <a:noFill/>
          <a:ln>
            <a:noFill/>
          </a:ln>
        </p:spPr>
        <p:txBody>
          <a:bodyPr>
            <a:normAutofit/>
          </a:bodyPr>
          <a:lstStyle/>
          <a:p>
            <a:pPr>
              <a:lnSpc>
                <a:spcPct val="90000"/>
              </a:lnSpc>
              <a:spcBef>
                <a:spcPts val="1001"/>
              </a:spcBef>
            </a:pPr>
            <a:endParaRPr lang="de-DE"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ea typeface="Calibri"/>
              </a:rPr>
              <a:t>Kann mein Kind Geräusche hören, benennen und unterscheiden?</a:t>
            </a:r>
            <a:endParaRPr lang="de-DE"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ea typeface="Calibri"/>
              </a:rPr>
              <a:t>Kann mein Kind zusammenhängend erzählen?</a:t>
            </a:r>
            <a:endParaRPr lang="de-DE"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ea typeface="Calibri"/>
              </a:rPr>
              <a:t>Kann sich mein Kind verständlich ausdrücken?</a:t>
            </a:r>
            <a:endParaRPr lang="de-DE"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ea typeface="Calibri"/>
              </a:rPr>
              <a:t>Kann mein Kind Dinge/ Situationen im Gedächtnis behalten?</a:t>
            </a:r>
          </a:p>
          <a:p>
            <a:pPr marL="228600" indent="-228240">
              <a:lnSpc>
                <a:spcPct val="90000"/>
              </a:lnSpc>
              <a:spcBef>
                <a:spcPts val="1001"/>
              </a:spcBef>
              <a:buClr>
                <a:srgbClr val="000000"/>
              </a:buClr>
              <a:buFont typeface="Arial"/>
              <a:buChar char="•"/>
            </a:pPr>
            <a:r>
              <a:rPr lang="de-DE" sz="2800" spc="-1" dirty="0">
                <a:solidFill>
                  <a:srgbClr val="000000"/>
                </a:solidFill>
                <a:latin typeface="Calibri"/>
              </a:rPr>
              <a:t>Kann mein Kind verschiedene Buchstaben und Zahlen unterscheiden?</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Kann mein Kind seinen Namen schreiben und eine Menge bis 5 erfassen?</a:t>
            </a:r>
          </a:p>
          <a:p>
            <a:pPr>
              <a:lnSpc>
                <a:spcPct val="90000"/>
              </a:lnSpc>
              <a:spcBef>
                <a:spcPts val="1001"/>
              </a:spcBef>
            </a:pPr>
            <a:endParaRPr lang="de-DE" sz="2800" b="0" strike="noStrike" spc="-1" dirty="0">
              <a:solidFill>
                <a:srgbClr val="000000"/>
              </a:solidFill>
              <a:latin typeface="Calibri"/>
            </a:endParaRPr>
          </a:p>
          <a:p>
            <a:pPr>
              <a:lnSpc>
                <a:spcPct val="90000"/>
              </a:lnSpc>
              <a:spcBef>
                <a:spcPts val="1001"/>
              </a:spcBef>
            </a:pPr>
            <a:endParaRPr lang="de-DE" sz="2800" b="0" strike="noStrike" spc="-1" dirty="0">
              <a:solidFill>
                <a:srgbClr val="000000"/>
              </a:solidFill>
              <a:latin typeface="Calibri"/>
            </a:endParaRPr>
          </a:p>
          <a:p>
            <a:pPr>
              <a:lnSpc>
                <a:spcPct val="90000"/>
              </a:lnSpc>
              <a:spcBef>
                <a:spcPts val="1001"/>
              </a:spcBef>
            </a:pPr>
            <a:endParaRPr lang="de-DE" sz="2800" b="0" strike="noStrike" spc="-1" dirty="0">
              <a:solidFill>
                <a:srgbClr val="000000"/>
              </a:solidFill>
              <a:latin typeface="Calibri"/>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2373" y="259882"/>
            <a:ext cx="1728000" cy="172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de-DE" sz="4400" b="0" strike="noStrike" spc="-1" dirty="0">
                <a:solidFill>
                  <a:srgbClr val="000000"/>
                </a:solidFill>
                <a:latin typeface="Calibri Light"/>
              </a:rPr>
              <a:t>Wo wende ich mich bei Unsicherheit über die </a:t>
            </a:r>
            <a:br>
              <a:rPr dirty="0"/>
            </a:br>
            <a:r>
              <a:rPr lang="de-DE" sz="4400" b="0" strike="noStrike" spc="-1" dirty="0">
                <a:solidFill>
                  <a:srgbClr val="000000"/>
                </a:solidFill>
                <a:latin typeface="Calibri Light"/>
              </a:rPr>
              <a:t>Schulfähigkeit meines Kindes hin?  </a:t>
            </a:r>
            <a:endParaRPr lang="de-DE" sz="4400" b="0" strike="noStrike" spc="-1" dirty="0">
              <a:solidFill>
                <a:srgbClr val="000000"/>
              </a:solidFill>
              <a:latin typeface="Calibri"/>
            </a:endParaRPr>
          </a:p>
        </p:txBody>
      </p:sp>
      <p:sp>
        <p:nvSpPr>
          <p:cNvPr id="136" name="TextShape 2"/>
          <p:cNvSpPr txBox="1"/>
          <p:nvPr/>
        </p:nvSpPr>
        <p:spPr>
          <a:xfrm>
            <a:off x="838080" y="1825560"/>
            <a:ext cx="10515240" cy="4350960"/>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Die erste Anlaufstelle ist der Austausch und die Rückmeldungen Ihrer erfahrenen Erzieherin in der Kita. Sie kennt Ihr Kind gut und kann mit Ihnen und der Kooperationslehrerin die Schulfähigkeit einschätzen.</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Wir können Ihr Kind an der Schule testen und Sie dann entsprechend beraten.</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Ihr Kinderarzt berät Sie bei körperlichen Einschränkungen / Auffälligkeiten.</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Die Frühförderstelle berät Sie ; Sie nehmen über die Kita Kontakt auf.</a:t>
            </a:r>
          </a:p>
          <a:p>
            <a:pPr>
              <a:lnSpc>
                <a:spcPct val="90000"/>
              </a:lnSpc>
              <a:spcBef>
                <a:spcPts val="1001"/>
              </a:spcBef>
            </a:pPr>
            <a:endParaRPr lang="de-DE" sz="2800" b="0" strike="noStrike" spc="-1" dirty="0">
              <a:solidFill>
                <a:srgbClr val="000000"/>
              </a:solidFill>
              <a:latin typeface="Calibri"/>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9930" y="968542"/>
            <a:ext cx="936000" cy="936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de-DE" sz="4400" b="0" strike="noStrike" spc="-1" dirty="0">
                <a:solidFill>
                  <a:srgbClr val="000000"/>
                </a:solidFill>
                <a:latin typeface="Calibri Light"/>
              </a:rPr>
              <a:t>Was muss ich tun, wenn ich mein Kind noch ein Jahr vom Schulbesuch zurückstellen will?</a:t>
            </a:r>
            <a:endParaRPr lang="de-DE" sz="4400" b="0" strike="noStrike" spc="-1" dirty="0">
              <a:solidFill>
                <a:srgbClr val="000000"/>
              </a:solidFill>
              <a:latin typeface="Calibri"/>
            </a:endParaRPr>
          </a:p>
        </p:txBody>
      </p:sp>
      <p:sp>
        <p:nvSpPr>
          <p:cNvPr id="138" name="TextShape 2"/>
          <p:cNvSpPr txBox="1"/>
          <p:nvPr/>
        </p:nvSpPr>
        <p:spPr>
          <a:xfrm>
            <a:off x="838080" y="1825560"/>
            <a:ext cx="10515240" cy="4350960"/>
          </a:xfrm>
          <a:prstGeom prst="rect">
            <a:avLst/>
          </a:prstGeom>
          <a:noFill/>
          <a:ln>
            <a:noFill/>
          </a:ln>
        </p:spPr>
        <p:txBody>
          <a:bodyPr>
            <a:normAutofit fontScale="92500"/>
          </a:bodyPr>
          <a:lstStyle/>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Sie besprechen sich mit Ihrer </a:t>
            </a:r>
            <a:r>
              <a:rPr lang="de-DE" sz="2800" spc="-1" dirty="0">
                <a:solidFill>
                  <a:srgbClr val="000000"/>
                </a:solidFill>
                <a:latin typeface="Calibri"/>
              </a:rPr>
              <a:t>E</a:t>
            </a:r>
            <a:r>
              <a:rPr lang="de-DE" sz="2800" b="0" strike="noStrike" spc="-1" dirty="0">
                <a:solidFill>
                  <a:srgbClr val="000000"/>
                </a:solidFill>
                <a:latin typeface="Calibri"/>
              </a:rPr>
              <a:t>rzieherin und nehmen Kontakt mit uns auf.</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Sie stellen einen Antrag auf Zurückstellung bzw. haben bereits auf dem Anmeldeformular den Zurückstellungswunsch angekreuzt.</a:t>
            </a:r>
          </a:p>
          <a:p>
            <a:pPr marL="228600" indent="-228240">
              <a:lnSpc>
                <a:spcPct val="90000"/>
              </a:lnSpc>
              <a:spcBef>
                <a:spcPts val="1001"/>
              </a:spcBef>
              <a:buClr>
                <a:srgbClr val="000000"/>
              </a:buClr>
              <a:buFont typeface="Arial"/>
              <a:buChar char="•"/>
            </a:pPr>
            <a:r>
              <a:rPr lang="de-DE" sz="2800" spc="-1" dirty="0">
                <a:solidFill>
                  <a:srgbClr val="000000"/>
                </a:solidFill>
                <a:latin typeface="Calibri"/>
              </a:rPr>
              <a:t>Sie nehmen Kontakt mit uns auf und nennen uns die Gründe für eine Zurückstellung.</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Bei Unsicherheiten testen wir Ihr Kind.</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Gemeinsam überlegen wir, welcher Förderung Ihr Kind bedarf, die dann zur Schulfähigkeit im nächsten Schuljahr führt.</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Wir besprechen die Möglichkeit der Beschulung in der Grundschulförderklasse auf Langenwand.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de-DE" sz="4400" b="0" strike="noStrike" spc="-1" dirty="0">
                <a:solidFill>
                  <a:srgbClr val="000000"/>
                </a:solidFill>
                <a:latin typeface="Calibri Light"/>
              </a:rPr>
              <a:t>Mein Kind soll in  einer anderen Schule eingeschult werden</a:t>
            </a:r>
            <a:endParaRPr lang="de-DE" sz="4400" b="0" strike="noStrike" spc="-1" dirty="0">
              <a:solidFill>
                <a:srgbClr val="000000"/>
              </a:solidFill>
              <a:latin typeface="Calibri"/>
            </a:endParaRPr>
          </a:p>
        </p:txBody>
      </p:sp>
      <p:sp>
        <p:nvSpPr>
          <p:cNvPr id="140" name="TextShape 2"/>
          <p:cNvSpPr txBox="1"/>
          <p:nvPr/>
        </p:nvSpPr>
        <p:spPr>
          <a:xfrm>
            <a:off x="838080" y="1825560"/>
            <a:ext cx="10515240" cy="4350960"/>
          </a:xfrm>
          <a:prstGeom prst="rect">
            <a:avLst/>
          </a:prstGeom>
          <a:noFill/>
          <a:ln>
            <a:noFill/>
          </a:ln>
        </p:spPr>
        <p:txBody>
          <a:bodyPr>
            <a:normAutofit fontScale="91000"/>
          </a:bodyPr>
          <a:lstStyle/>
          <a:p>
            <a:pPr>
              <a:lnSpc>
                <a:spcPct val="90000"/>
              </a:lnSpc>
              <a:spcBef>
                <a:spcPts val="1001"/>
              </a:spcBef>
            </a:pPr>
            <a:r>
              <a:rPr lang="de-DE" sz="2800" b="0" strike="noStrike" spc="-1" dirty="0">
                <a:solidFill>
                  <a:srgbClr val="000000"/>
                </a:solidFill>
                <a:latin typeface="Calibri"/>
              </a:rPr>
              <a:t>Gründe dafür wären: </a:t>
            </a:r>
          </a:p>
          <a:p>
            <a:pPr>
              <a:lnSpc>
                <a:spcPct val="90000"/>
              </a:lnSpc>
              <a:spcBef>
                <a:spcPts val="1001"/>
              </a:spcBef>
            </a:pPr>
            <a:r>
              <a:rPr lang="de-DE" sz="2800" b="0" strike="noStrike" spc="-1" dirty="0">
                <a:solidFill>
                  <a:srgbClr val="000000"/>
                </a:solidFill>
                <a:latin typeface="Calibri"/>
              </a:rPr>
              <a:t> -  Sie brauchen eine Ganztagsbetreuung, die wir Ihnen an  </a:t>
            </a:r>
          </a:p>
          <a:p>
            <a:pPr>
              <a:lnSpc>
                <a:spcPct val="90000"/>
              </a:lnSpc>
              <a:spcBef>
                <a:spcPts val="1001"/>
              </a:spcBef>
            </a:pPr>
            <a:r>
              <a:rPr lang="de-DE" sz="2800" spc="-1" dirty="0">
                <a:solidFill>
                  <a:srgbClr val="000000"/>
                </a:solidFill>
                <a:latin typeface="Calibri"/>
              </a:rPr>
              <a:t>    </a:t>
            </a:r>
            <a:r>
              <a:rPr lang="de-DE" sz="2800" b="0" strike="noStrike" spc="-1" dirty="0">
                <a:solidFill>
                  <a:srgbClr val="000000"/>
                </a:solidFill>
                <a:latin typeface="Calibri"/>
              </a:rPr>
              <a:t>unseren  Standorten nicht gewähren können.</a:t>
            </a:r>
          </a:p>
          <a:p>
            <a:pPr>
              <a:lnSpc>
                <a:spcPct val="90000"/>
              </a:lnSpc>
              <a:spcBef>
                <a:spcPts val="1001"/>
              </a:spcBef>
            </a:pPr>
            <a:r>
              <a:rPr lang="de-DE" sz="2800" b="0" strike="noStrike" spc="-1" dirty="0">
                <a:solidFill>
                  <a:srgbClr val="000000"/>
                </a:solidFill>
                <a:latin typeface="Calibri"/>
              </a:rPr>
              <a:t>-  Ihr Arbeitsplatz und familiäre Betreuung liegen in einem anderen Schulbezirk .</a:t>
            </a:r>
          </a:p>
          <a:p>
            <a:pPr>
              <a:lnSpc>
                <a:spcPct val="90000"/>
              </a:lnSpc>
              <a:spcBef>
                <a:spcPts val="1001"/>
              </a:spcBef>
            </a:pPr>
            <a:r>
              <a:rPr lang="de-DE" sz="2800" b="0" strike="noStrike" spc="-1" dirty="0">
                <a:solidFill>
                  <a:srgbClr val="000000"/>
                </a:solidFill>
                <a:latin typeface="Calibri"/>
              </a:rPr>
              <a:t>Sie stellen bei uns einen Antrag auf Schulbezirksänderung mit entsprechender Begründung.</a:t>
            </a:r>
          </a:p>
          <a:p>
            <a:pPr>
              <a:lnSpc>
                <a:spcPct val="90000"/>
              </a:lnSpc>
              <a:spcBef>
                <a:spcPts val="1001"/>
              </a:spcBef>
            </a:pPr>
            <a:r>
              <a:rPr lang="de-DE" sz="2800" b="0" strike="noStrike" spc="-1" dirty="0">
                <a:solidFill>
                  <a:srgbClr val="000000"/>
                </a:solidFill>
                <a:latin typeface="Calibri"/>
              </a:rPr>
              <a:t>Bitte fügen Sie bereits die entsprechenden Bescheinigungen, siehe Beiblatt und Bestätigungen bei ( Arbeitgeberbescheinigung , Betreuungsnachweis,….).</a:t>
            </a:r>
          </a:p>
          <a:p>
            <a:pPr>
              <a:lnSpc>
                <a:spcPct val="90000"/>
              </a:lnSpc>
              <a:spcBef>
                <a:spcPts val="1001"/>
              </a:spcBef>
            </a:pPr>
            <a:r>
              <a:rPr lang="de-DE" sz="2800" b="0" strike="noStrike" spc="-1" dirty="0">
                <a:solidFill>
                  <a:srgbClr val="000000"/>
                </a:solidFill>
                <a:latin typeface="Calibri"/>
              </a:rPr>
              <a:t>Wir leiten den Antrag weiter, das Staatliche Schulamt entscheidet und informiert Sie dann entsprechend. </a:t>
            </a:r>
          </a:p>
          <a:p>
            <a:pPr>
              <a:lnSpc>
                <a:spcPct val="90000"/>
              </a:lnSpc>
              <a:spcBef>
                <a:spcPts val="1001"/>
              </a:spcBef>
            </a:pPr>
            <a:endParaRPr lang="de-DE" sz="2800" b="0" strike="noStrike" spc="-1" dirty="0">
              <a:solidFill>
                <a:srgbClr val="000000"/>
              </a:solidFill>
              <a:latin typeface="Calibri"/>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3086" y="1198795"/>
            <a:ext cx="1828800" cy="15422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de-DE" sz="4000" b="0" strike="noStrike" spc="-1" dirty="0">
                <a:solidFill>
                  <a:srgbClr val="000000"/>
                </a:solidFill>
                <a:latin typeface="Calibri Light"/>
              </a:rPr>
              <a:t>Schulzeiten und Betreuungsmöglichkeiten an der Langenwand-</a:t>
            </a:r>
            <a:r>
              <a:rPr lang="de-DE" sz="4000" b="0" strike="noStrike" spc="-1" dirty="0" err="1">
                <a:solidFill>
                  <a:srgbClr val="000000"/>
                </a:solidFill>
                <a:latin typeface="Calibri Light"/>
              </a:rPr>
              <a:t>Eyachquellgrundschule</a:t>
            </a:r>
            <a:endParaRPr lang="de-DE" sz="4000" b="0" strike="noStrike" spc="-1" dirty="0">
              <a:solidFill>
                <a:srgbClr val="000000"/>
              </a:solidFill>
              <a:latin typeface="Calibri"/>
            </a:endParaRPr>
          </a:p>
        </p:txBody>
      </p:sp>
      <p:sp>
        <p:nvSpPr>
          <p:cNvPr id="142" name="TextShape 2"/>
          <p:cNvSpPr txBox="1"/>
          <p:nvPr/>
        </p:nvSpPr>
        <p:spPr>
          <a:xfrm>
            <a:off x="838080" y="1825560"/>
            <a:ext cx="10515240" cy="4350960"/>
          </a:xfrm>
          <a:prstGeom prst="rect">
            <a:avLst/>
          </a:prstGeom>
          <a:noFill/>
          <a:ln>
            <a:noFill/>
          </a:ln>
        </p:spPr>
        <p:txBody>
          <a:bodyPr>
            <a:normAutofit lnSpcReduction="10000"/>
          </a:bodyPr>
          <a:lstStyle/>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Unsere Unterrichtszeiten an beiden Standorten:</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8.00 Uhr- 12.15 Uhr / 11.20 Uhr</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Die ersten Klassen haben keinen Nachmittagsunterricht.</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Der Schulträger (Stadt Albstadt) bietet eine Verlässliche Grundschule von 7.00 Uhr in </a:t>
            </a:r>
            <a:r>
              <a:rPr lang="de-DE" sz="2800" b="0" strike="noStrike" spc="-1" dirty="0" err="1">
                <a:solidFill>
                  <a:srgbClr val="000000"/>
                </a:solidFill>
                <a:latin typeface="Calibri"/>
              </a:rPr>
              <a:t>Pfeffingen</a:t>
            </a:r>
            <a:r>
              <a:rPr lang="de-DE" sz="2800" b="0" strike="noStrike" spc="-1" dirty="0">
                <a:solidFill>
                  <a:srgbClr val="000000"/>
                </a:solidFill>
                <a:latin typeface="Calibri"/>
              </a:rPr>
              <a:t> und 7.15 Uhr auf Langenwand bis zum Schulbeginn an. Ebenso nach Schulschluss von 12.15 Uhr bis 13.00 Uhr. </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Dazu müssen Sie Ihr Kind anmelden. </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Das Formular erhalten Sie bei Frau Künzel auf dem Sekretariat.</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Die Betreuung ist kostenpflichtig.(</a:t>
            </a:r>
            <a:r>
              <a:rPr lang="de-DE" sz="2400" b="0" strike="noStrike" spc="-1" dirty="0">
                <a:solidFill>
                  <a:srgbClr val="000000"/>
                </a:solidFill>
                <a:latin typeface="Calibri"/>
              </a:rPr>
              <a:t>Stand Feb. 2021: 29 Euro im Monat</a:t>
            </a:r>
            <a:r>
              <a:rPr lang="de-DE" sz="2800" b="0" strike="noStrike" spc="-1" dirty="0">
                <a:solidFill>
                  <a:srgbClr val="000000"/>
                </a:solidFill>
                <a:latin typeface="Calibri"/>
              </a:rPr>
              <a:t>)</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584" y="1213950"/>
            <a:ext cx="1828800" cy="952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de-DE" sz="4400" b="0" strike="noStrike" spc="-1">
                <a:solidFill>
                  <a:srgbClr val="000000"/>
                </a:solidFill>
                <a:latin typeface="Calibri Light"/>
              </a:rPr>
              <a:t>Fördermaßnahmen an der Schule:</a:t>
            </a:r>
            <a:endParaRPr lang="de-DE" sz="4400" b="0" strike="noStrike" spc="-1">
              <a:solidFill>
                <a:srgbClr val="000000"/>
              </a:solidFill>
              <a:latin typeface="Calibri"/>
            </a:endParaRPr>
          </a:p>
        </p:txBody>
      </p:sp>
      <p:sp>
        <p:nvSpPr>
          <p:cNvPr id="144" name="TextShape 2"/>
          <p:cNvSpPr txBox="1"/>
          <p:nvPr/>
        </p:nvSpPr>
        <p:spPr>
          <a:xfrm>
            <a:off x="838080" y="1825560"/>
            <a:ext cx="10515240" cy="4350960"/>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An beiden Standorten bieten wir eine kostenlose Sprachförderung an 2 Nachmittagen an:</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Montag und Dienstag von 14.00 Uhr-15.30 Uhr in der Schule.</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Die Sprachfördermaßnahme unterstützt die Kinder bei den Hausaufgaben.</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Die Klassenlehrerinnen schlagen Ihnen die Teilnahme vor. </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Die Anmeldung ist für ein Schulhalbjahr verbindlich.</a:t>
            </a:r>
          </a:p>
          <a:p>
            <a:pPr marL="228600" indent="-228240">
              <a:lnSpc>
                <a:spcPct val="90000"/>
              </a:lnSpc>
              <a:spcBef>
                <a:spcPts val="1001"/>
              </a:spcBef>
              <a:buClr>
                <a:srgbClr val="000000"/>
              </a:buClr>
              <a:buFont typeface="Arial"/>
              <a:buChar char="•"/>
            </a:pPr>
            <a:r>
              <a:rPr lang="de-DE" sz="2800" spc="-1" dirty="0">
                <a:solidFill>
                  <a:srgbClr val="000000"/>
                </a:solidFill>
                <a:latin typeface="Calibri"/>
              </a:rPr>
              <a:t>Die Teilnahme ist kostenlos.</a:t>
            </a:r>
            <a:endParaRPr lang="de-DE"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endParaRPr lang="de-DE" sz="2800" b="0" strike="noStrike" spc="-1" dirty="0">
              <a:solidFill>
                <a:srgbClr val="000000"/>
              </a:solidFill>
              <a:latin typeface="Calibri"/>
            </a:endParaRPr>
          </a:p>
          <a:p>
            <a:pPr>
              <a:lnSpc>
                <a:spcPct val="90000"/>
              </a:lnSpc>
              <a:spcBef>
                <a:spcPts val="1001"/>
              </a:spcBef>
            </a:pPr>
            <a:endParaRPr lang="de-DE" sz="2800" b="0" strike="noStrike" spc="-1" dirty="0">
              <a:solidFill>
                <a:srgbClr val="000000"/>
              </a:solidFill>
              <a:latin typeface="Calibri"/>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7034" y="62722"/>
            <a:ext cx="2858655" cy="176283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de-DE" sz="4400" b="0" strike="noStrike" spc="-1">
                <a:solidFill>
                  <a:srgbClr val="000000"/>
                </a:solidFill>
                <a:latin typeface="Calibri Light"/>
              </a:rPr>
              <a:t>Ich wohne auf der Stiegel </a:t>
            </a:r>
            <a:endParaRPr lang="de-DE" sz="4400" b="0" strike="noStrike" spc="-1">
              <a:solidFill>
                <a:srgbClr val="000000"/>
              </a:solidFill>
              <a:latin typeface="Calibri"/>
            </a:endParaRPr>
          </a:p>
        </p:txBody>
      </p:sp>
      <p:sp>
        <p:nvSpPr>
          <p:cNvPr id="146" name="TextShape 2"/>
          <p:cNvSpPr txBox="1"/>
          <p:nvPr/>
        </p:nvSpPr>
        <p:spPr>
          <a:xfrm>
            <a:off x="838080" y="1825560"/>
            <a:ext cx="10515240" cy="4350960"/>
          </a:xfrm>
          <a:prstGeom prst="rect">
            <a:avLst/>
          </a:prstGeom>
          <a:noFill/>
          <a:ln>
            <a:noFill/>
          </a:ln>
        </p:spPr>
        <p:txBody>
          <a:bodyPr>
            <a:normAutofit fontScale="92500" lnSpcReduction="10000"/>
          </a:bodyPr>
          <a:lstStyle/>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Die Schüler und Schülerinnen, die auf der Stiegel wohnen fahren kostenlos mit dem Bus zur Schule.</a:t>
            </a:r>
          </a:p>
          <a:p>
            <a:pPr marL="228600" indent="-228240">
              <a:lnSpc>
                <a:spcPct val="90000"/>
              </a:lnSpc>
              <a:spcBef>
                <a:spcPts val="1001"/>
              </a:spcBef>
              <a:buClr>
                <a:srgbClr val="000000"/>
              </a:buClr>
              <a:buFont typeface="Arial"/>
              <a:buChar char="•"/>
            </a:pPr>
            <a:r>
              <a:rPr lang="de-DE" sz="2800" spc="-1" dirty="0">
                <a:solidFill>
                  <a:srgbClr val="000000"/>
                </a:solidFill>
                <a:latin typeface="Calibri"/>
              </a:rPr>
              <a:t>Die Schüler steigen an der Haltestelle Heubergstraße ein.</a:t>
            </a:r>
            <a:endParaRPr lang="de-DE"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de-DE" sz="2800" spc="-1" dirty="0">
                <a:solidFill>
                  <a:srgbClr val="000000"/>
                </a:solidFill>
                <a:latin typeface="Calibri"/>
              </a:rPr>
              <a:t>Der Bus hält und fährt direkt an der Schule ab.</a:t>
            </a:r>
            <a:endParaRPr lang="de-DE"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Ebenfalls kostenlos fahren die Schüler der Grundschulförderklasse.</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Sie beantragen die Fahrkarte im Internet unter </a:t>
            </a:r>
            <a:r>
              <a:rPr lang="de-DE" sz="2800" b="1" strike="noStrike" spc="-1" dirty="0">
                <a:solidFill>
                  <a:srgbClr val="000000"/>
                </a:solidFill>
                <a:latin typeface="Calibri"/>
                <a:hlinkClick r:id="rId2"/>
              </a:rPr>
              <a:t>www.antrag.slv-bw.de</a:t>
            </a:r>
            <a:endParaRPr lang="de-DE" sz="2800" b="1" strike="noStrike" spc="-1" dirty="0">
              <a:solidFill>
                <a:srgbClr val="000000"/>
              </a:solidFill>
              <a:latin typeface="Calibri"/>
            </a:endParaRPr>
          </a:p>
          <a:p>
            <a:pPr marL="360">
              <a:lnSpc>
                <a:spcPct val="90000"/>
              </a:lnSpc>
              <a:spcBef>
                <a:spcPts val="1001"/>
              </a:spcBef>
              <a:buClr>
                <a:srgbClr val="000000"/>
              </a:buClr>
            </a:pPr>
            <a:r>
              <a:rPr lang="de-DE" sz="2800" b="1" spc="-1" dirty="0">
                <a:solidFill>
                  <a:srgbClr val="000000"/>
                </a:solidFill>
                <a:latin typeface="Calibri"/>
              </a:rPr>
              <a:t>Bitte füllen Sie alle Felder aus, auch die Bankverbindung, da bei Verlust der Fahrkarte und Beantragung einer Ersatzkarte 10 Euro fällig werden.</a:t>
            </a:r>
            <a:endParaRPr lang="de-DE" sz="2800" b="1"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Am ersten Elternabend ( September 2021) erhalten Sie dann die Fahrkarten für Ihr Kind von den Klassenlehrerinnen.</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723" y="229680"/>
            <a:ext cx="1776000" cy="1332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de-DE" sz="4400" b="0" strike="noStrike" spc="-1">
                <a:solidFill>
                  <a:srgbClr val="000000"/>
                </a:solidFill>
                <a:latin typeface="Calibri Light"/>
              </a:rPr>
              <a:t>Termine bis zum Schulbeginn</a:t>
            </a:r>
            <a:endParaRPr lang="de-DE" sz="4400" b="0" strike="noStrike" spc="-1">
              <a:solidFill>
                <a:srgbClr val="000000"/>
              </a:solidFill>
              <a:latin typeface="Calibri"/>
            </a:endParaRPr>
          </a:p>
        </p:txBody>
      </p:sp>
      <p:sp>
        <p:nvSpPr>
          <p:cNvPr id="156" name="TextShape 2"/>
          <p:cNvSpPr txBox="1"/>
          <p:nvPr/>
        </p:nvSpPr>
        <p:spPr>
          <a:xfrm>
            <a:off x="838080" y="1825560"/>
            <a:ext cx="10515240" cy="4350960"/>
          </a:xfrm>
          <a:prstGeom prst="rect">
            <a:avLst/>
          </a:prstGeom>
          <a:noFill/>
          <a:ln>
            <a:noFill/>
          </a:ln>
        </p:spPr>
        <p:txBody>
          <a:bodyPr>
            <a:normAutofit fontScale="73000" lnSpcReduction="20000"/>
          </a:bodyPr>
          <a:lstStyle/>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Liebe Eltern, leider können wir alle Termine nur unter Vorbehalt planen, da wir noch immer nicht im Normalbetrieb agieren dürfen.</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Sobald die Kooperation wieder stattfinden darf, besuchen Frau </a:t>
            </a:r>
            <a:r>
              <a:rPr lang="de-DE" sz="2800" b="0" strike="noStrike" spc="-1" dirty="0" err="1">
                <a:solidFill>
                  <a:srgbClr val="000000"/>
                </a:solidFill>
                <a:latin typeface="Calibri"/>
              </a:rPr>
              <a:t>Bärtle</a:t>
            </a:r>
            <a:r>
              <a:rPr lang="de-DE" sz="2800" b="0" strike="noStrike" spc="-1" dirty="0">
                <a:solidFill>
                  <a:srgbClr val="000000"/>
                </a:solidFill>
                <a:latin typeface="Calibri"/>
              </a:rPr>
              <a:t> und Frau Laufer die Kindertagesstätten im gewohnten Rahmen.</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Das Bildungshaus in </a:t>
            </a:r>
            <a:r>
              <a:rPr lang="de-DE" sz="2800" b="0" strike="noStrike" spc="-1" dirty="0" err="1">
                <a:solidFill>
                  <a:srgbClr val="000000"/>
                </a:solidFill>
                <a:latin typeface="Calibri"/>
              </a:rPr>
              <a:t>Pfeffingen</a:t>
            </a:r>
            <a:r>
              <a:rPr lang="de-DE" sz="2800" b="0" strike="noStrike" spc="-1" dirty="0">
                <a:solidFill>
                  <a:srgbClr val="000000"/>
                </a:solidFill>
                <a:latin typeface="Calibri"/>
              </a:rPr>
              <a:t> wird ebenfalls wieder mit den gewohnten Angeboten stattfinden.</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Den nächsten Infoabend an der Schule haben wir für den 18.Mai 2021geplant. Die Kolleginnen würden Ihnen das Lernen und Inhalte der einzelnen Fächer im Anfangsunterricht vorstellen.</a:t>
            </a:r>
          </a:p>
          <a:p>
            <a:pPr marL="228600" indent="-228240">
              <a:lnSpc>
                <a:spcPct val="90000"/>
              </a:lnSpc>
              <a:spcBef>
                <a:spcPts val="1001"/>
              </a:spcBef>
              <a:buClr>
                <a:srgbClr val="000000"/>
              </a:buClr>
              <a:buFont typeface="Arial"/>
              <a:buChar char="•"/>
            </a:pPr>
            <a:r>
              <a:rPr lang="de-DE" sz="2800" spc="-1" dirty="0">
                <a:solidFill>
                  <a:srgbClr val="000000"/>
                </a:solidFill>
                <a:latin typeface="Calibri"/>
              </a:rPr>
              <a:t>An diesem Termin können wir Sie dann auch über die Klassen an beiden Standorten informieren.</a:t>
            </a:r>
            <a:endParaRPr lang="de-DE"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Die Schulbesuche der Kita-Kinder auf Langenwand teilen wir Ihnen </a:t>
            </a:r>
            <a:r>
              <a:rPr lang="de-DE" sz="2800" spc="-1" dirty="0">
                <a:solidFill>
                  <a:srgbClr val="000000"/>
                </a:solidFill>
                <a:latin typeface="Calibri"/>
              </a:rPr>
              <a:t>zeitnah</a:t>
            </a:r>
            <a:r>
              <a:rPr lang="de-DE" sz="2800" b="0" strike="noStrike" spc="-1" dirty="0">
                <a:solidFill>
                  <a:srgbClr val="000000"/>
                </a:solidFill>
                <a:latin typeface="Calibri"/>
              </a:rPr>
              <a:t> mit.</a:t>
            </a:r>
          </a:p>
          <a:p>
            <a:pPr marL="228600" indent="-228240">
              <a:lnSpc>
                <a:spcPct val="90000"/>
              </a:lnSpc>
              <a:spcBef>
                <a:spcPts val="1001"/>
              </a:spcBef>
              <a:buClr>
                <a:srgbClr val="000000"/>
              </a:buClr>
              <a:buFont typeface="Arial"/>
              <a:buChar char="•"/>
            </a:pPr>
            <a:endParaRPr lang="de-DE"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Der Einschulungstag wir voraussichtlich Donnerstag, 16.September 2021, für beide Standorte sein.</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Den ersten Elternabend in der Klasse 1 haben wir für  Montag, 13.9.2021 um 19.00 Uhr, ebenfalls an beiden Standorten geplant.</a:t>
            </a:r>
          </a:p>
          <a:p>
            <a:pPr>
              <a:lnSpc>
                <a:spcPct val="90000"/>
              </a:lnSpc>
              <a:spcBef>
                <a:spcPts val="1001"/>
              </a:spcBef>
            </a:pPr>
            <a:endParaRPr lang="de-DE" sz="2800" b="0" strike="noStrike" spc="-1" dirty="0">
              <a:solidFill>
                <a:srgbClr val="000000"/>
              </a:solidFill>
              <a:latin typeface="Calibri"/>
            </a:endParaRPr>
          </a:p>
          <a:p>
            <a:pPr>
              <a:lnSpc>
                <a:spcPct val="90000"/>
              </a:lnSpc>
              <a:spcBef>
                <a:spcPts val="1001"/>
              </a:spcBef>
            </a:pPr>
            <a:endParaRPr lang="de-DE" sz="2800" b="0" strike="noStrike" spc="-1" dirty="0">
              <a:solidFill>
                <a:srgbClr val="000000"/>
              </a:solidFill>
              <a:latin typeface="Calibri"/>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7563" y="551370"/>
            <a:ext cx="1828800" cy="952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1638360" y="1343160"/>
            <a:ext cx="8467200" cy="6555641"/>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de-DE" sz="3600" b="0" strike="noStrike" spc="-1" dirty="0">
                <a:solidFill>
                  <a:srgbClr val="000000"/>
                </a:solidFill>
                <a:latin typeface="Calibri"/>
              </a:rPr>
              <a:t>Wir bedanken uns und wünschen Ihnen und unseren Schulanfängern alles Gute und eine gesunde Zeit.</a:t>
            </a:r>
            <a:endParaRPr lang="de-DE" sz="3600" b="0" strike="noStrike" spc="-1" dirty="0">
              <a:latin typeface="Arial"/>
            </a:endParaRPr>
          </a:p>
          <a:p>
            <a:pPr>
              <a:lnSpc>
                <a:spcPct val="100000"/>
              </a:lnSpc>
            </a:pPr>
            <a:endParaRPr lang="de-DE" sz="3600" b="0" strike="noStrike" spc="-1" dirty="0">
              <a:latin typeface="Arial"/>
            </a:endParaRPr>
          </a:p>
          <a:p>
            <a:pPr>
              <a:lnSpc>
                <a:spcPct val="100000"/>
              </a:lnSpc>
            </a:pPr>
            <a:endParaRPr lang="de-DE" sz="3600" b="0" strike="noStrike" spc="-1" dirty="0">
              <a:latin typeface="Arial"/>
            </a:endParaRPr>
          </a:p>
          <a:p>
            <a:pPr>
              <a:lnSpc>
                <a:spcPct val="100000"/>
              </a:lnSpc>
            </a:pPr>
            <a:endParaRPr lang="de-DE" sz="3600" b="0" strike="noStrike" spc="-1" dirty="0">
              <a:latin typeface="Arial"/>
            </a:endParaRPr>
          </a:p>
          <a:p>
            <a:pPr>
              <a:lnSpc>
                <a:spcPct val="100000"/>
              </a:lnSpc>
            </a:pPr>
            <a:endParaRPr lang="de-DE" sz="3600" b="0" strike="noStrike" spc="-1" dirty="0">
              <a:latin typeface="Arial"/>
            </a:endParaRPr>
          </a:p>
          <a:p>
            <a:pPr>
              <a:lnSpc>
                <a:spcPct val="100000"/>
              </a:lnSpc>
            </a:pPr>
            <a:r>
              <a:rPr lang="de-DE" sz="2800" b="0" strike="noStrike" spc="-1" dirty="0">
                <a:solidFill>
                  <a:srgbClr val="000000"/>
                </a:solidFill>
                <a:latin typeface="Calibri"/>
              </a:rPr>
              <a:t>Mit lieben Grüßen,</a:t>
            </a:r>
            <a:endParaRPr lang="de-DE" sz="2800" b="0" strike="noStrike" spc="-1" dirty="0">
              <a:latin typeface="Arial"/>
            </a:endParaRPr>
          </a:p>
          <a:p>
            <a:pPr>
              <a:lnSpc>
                <a:spcPct val="100000"/>
              </a:lnSpc>
            </a:pPr>
            <a:r>
              <a:rPr lang="de-DE" sz="2800" b="0" strike="noStrike" spc="-1" dirty="0">
                <a:solidFill>
                  <a:srgbClr val="000000"/>
                </a:solidFill>
                <a:latin typeface="Calibri"/>
              </a:rPr>
              <a:t>Ihr Schulleitungsteam</a:t>
            </a:r>
            <a:endParaRPr lang="de-DE" sz="2800" b="0" strike="noStrike" spc="-1" dirty="0">
              <a:latin typeface="Arial"/>
            </a:endParaRPr>
          </a:p>
          <a:p>
            <a:pPr>
              <a:lnSpc>
                <a:spcPct val="100000"/>
              </a:lnSpc>
            </a:pPr>
            <a:endParaRPr lang="de-DE" sz="2800" b="0" strike="noStrike" spc="-1" dirty="0">
              <a:latin typeface="Arial"/>
            </a:endParaRPr>
          </a:p>
          <a:p>
            <a:pPr>
              <a:lnSpc>
                <a:spcPct val="100000"/>
              </a:lnSpc>
            </a:pPr>
            <a:endParaRPr lang="de-DE" sz="2800" b="0" strike="noStrike" spc="-1" dirty="0">
              <a:latin typeface="Arial"/>
            </a:endParaRPr>
          </a:p>
          <a:p>
            <a:pPr>
              <a:lnSpc>
                <a:spcPct val="100000"/>
              </a:lnSpc>
            </a:pPr>
            <a:endParaRPr lang="de-DE" sz="2800" b="0" strike="noStrike" spc="-1" dirty="0">
              <a:latin typeface="Arial"/>
            </a:endParaRPr>
          </a:p>
          <a:p>
            <a:pPr>
              <a:lnSpc>
                <a:spcPct val="100000"/>
              </a:lnSpc>
            </a:pPr>
            <a:endParaRPr lang="de-DE" sz="2800" b="0" strike="noStrike" spc="-1" dirty="0">
              <a:latin typeface="Arial"/>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3507" y="4803008"/>
            <a:ext cx="1260000" cy="1260000"/>
          </a:xfrm>
          <a:prstGeom prst="rect">
            <a:avLst/>
          </a:prstGeom>
        </p:spPr>
      </p:pic>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4533" y="4803008"/>
            <a:ext cx="1260000" cy="1260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de-DE" sz="4400" b="0" strike="noStrike" spc="-1">
                <a:solidFill>
                  <a:srgbClr val="000000"/>
                </a:solidFill>
                <a:latin typeface="Calibri Light"/>
              </a:rPr>
              <a:t>   Ich habe noch Fragen,….</a:t>
            </a:r>
            <a:endParaRPr lang="de-DE" sz="4400" b="0" strike="noStrike" spc="-1">
              <a:solidFill>
                <a:srgbClr val="000000"/>
              </a:solidFill>
              <a:latin typeface="Calibri"/>
            </a:endParaRPr>
          </a:p>
        </p:txBody>
      </p:sp>
      <p:sp>
        <p:nvSpPr>
          <p:cNvPr id="159" name="TextShape 2"/>
          <p:cNvSpPr txBox="1"/>
          <p:nvPr/>
        </p:nvSpPr>
        <p:spPr>
          <a:xfrm>
            <a:off x="838080" y="1825560"/>
            <a:ext cx="10515240" cy="4350960"/>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Liebe Eltern,</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Gerne beantworten wir Ihre Fragen und unterstützen Sie und Ihre Kinder in der für uns alle sehr schwierigen Zeit.</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Da wir alle momentan im Wechselunterricht und Notbetreuung eingesetzt sind, erreichen Sie mich im Rektorat nur donnerstags ab 10.00 Uhr und nachmittags. Wenn Sie mir auf den Anrufbeantworter sprechen, rufe ich Sie gerne zurück. Bitte hinterlassen Sie mir dann Ihre Nummer.</a:t>
            </a:r>
          </a:p>
          <a:p>
            <a:pPr marL="228600" indent="-228240">
              <a:lnSpc>
                <a:spcPct val="90000"/>
              </a:lnSpc>
              <a:spcBef>
                <a:spcPts val="1001"/>
              </a:spcBef>
              <a:buClr>
                <a:srgbClr val="000000"/>
              </a:buClr>
              <a:buFont typeface="Arial"/>
              <a:buChar char="•"/>
            </a:pPr>
            <a:endParaRPr lang="de-DE" sz="2800" b="0" strike="noStrike" spc="-1" dirty="0">
              <a:solidFill>
                <a:srgbClr val="000000"/>
              </a:solidFill>
              <a:latin typeface="Calibri"/>
            </a:endParaRPr>
          </a:p>
          <a:p>
            <a:pPr>
              <a:lnSpc>
                <a:spcPct val="90000"/>
              </a:lnSpc>
              <a:spcBef>
                <a:spcPts val="1001"/>
              </a:spcBef>
            </a:pPr>
            <a:endParaRPr lang="de-DE" sz="2800" b="0" strike="noStrike" spc="-1" dirty="0">
              <a:solidFill>
                <a:srgbClr val="000000"/>
              </a:solidFill>
              <a:latin typeface="Calibri"/>
            </a:endParaRPr>
          </a:p>
          <a:p>
            <a:pPr>
              <a:lnSpc>
                <a:spcPct val="90000"/>
              </a:lnSpc>
              <a:spcBef>
                <a:spcPts val="1001"/>
              </a:spcBef>
            </a:pPr>
            <a:endParaRPr lang="de-DE" sz="2800" b="0" strike="noStrike" spc="-1" dirty="0">
              <a:solidFill>
                <a:srgbClr val="000000"/>
              </a:solidFill>
              <a:latin typeface="Calibri"/>
            </a:endParaRPr>
          </a:p>
          <a:p>
            <a:pPr>
              <a:lnSpc>
                <a:spcPct val="90000"/>
              </a:lnSpc>
              <a:spcBef>
                <a:spcPts val="1001"/>
              </a:spcBef>
            </a:pPr>
            <a:endParaRPr lang="de-DE" sz="2800" b="0" strike="noStrike" spc="-1" dirty="0">
              <a:solidFill>
                <a:srgbClr val="000000"/>
              </a:solidFill>
              <a:latin typeface="Calibri"/>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4899" y="365040"/>
            <a:ext cx="1620000" cy="162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de-DE" sz="4400" b="0" strike="noStrike" spc="-1">
                <a:solidFill>
                  <a:srgbClr val="000000"/>
                </a:solidFill>
                <a:latin typeface="Calibri Light"/>
              </a:rPr>
              <a:t>Wir begrüßen Sie herzlich an der Langenwand-Eyachquellgrundschule</a:t>
            </a:r>
            <a:endParaRPr lang="de-DE" sz="4400" b="0" strike="noStrike" spc="-1">
              <a:solidFill>
                <a:srgbClr val="000000"/>
              </a:solidFill>
              <a:latin typeface="Calibri"/>
            </a:endParaRPr>
          </a:p>
        </p:txBody>
      </p:sp>
      <p:sp>
        <p:nvSpPr>
          <p:cNvPr id="128" name="TextShape 2"/>
          <p:cNvSpPr txBox="1"/>
          <p:nvPr/>
        </p:nvSpPr>
        <p:spPr>
          <a:xfrm>
            <a:off x="838080" y="1877811"/>
            <a:ext cx="10515240" cy="4350960"/>
          </a:xfrm>
          <a:prstGeom prst="rect">
            <a:avLst/>
          </a:prstGeom>
          <a:noFill/>
          <a:ln>
            <a:noFill/>
          </a:ln>
        </p:spPr>
        <p:txBody>
          <a:bodyPr>
            <a:normAutofit/>
          </a:bodyPr>
          <a:lstStyle/>
          <a:p>
            <a:pPr>
              <a:lnSpc>
                <a:spcPct val="90000"/>
              </a:lnSpc>
              <a:spcBef>
                <a:spcPts val="1001"/>
              </a:spcBef>
            </a:pPr>
            <a:endParaRPr lang="de-DE"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Rektorin :       Brigitte Kirsten                                                   </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Konrektorin : Nadine Siedler                                                </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Leiterin der Grundschulförderklasse: Frau </a:t>
            </a:r>
            <a:r>
              <a:rPr lang="de-DE" sz="2800" b="0" strike="noStrike" spc="-1" dirty="0" err="1">
                <a:solidFill>
                  <a:srgbClr val="000000"/>
                </a:solidFill>
                <a:latin typeface="Calibri"/>
              </a:rPr>
              <a:t>Bärtle</a:t>
            </a:r>
            <a:r>
              <a:rPr lang="de-DE" sz="2800" b="0" strike="noStrike" spc="-1" dirty="0">
                <a:solidFill>
                  <a:srgbClr val="000000"/>
                </a:solidFill>
                <a:latin typeface="Calibri"/>
              </a:rPr>
              <a:t> (Tel: 3826)</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Sie erreichen uns im Rektorat  unter der Tel. Nr. 07432-3565</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Per Mail: </a:t>
            </a:r>
            <a:r>
              <a:rPr lang="de-DE" sz="2800" b="0" u="sng" strike="noStrike" spc="-1" dirty="0">
                <a:solidFill>
                  <a:srgbClr val="0563C1"/>
                </a:solidFill>
                <a:uFillTx/>
                <a:latin typeface="Calibri"/>
                <a:hlinkClick r:id="rId2"/>
              </a:rPr>
              <a:t>poststelle@langenwand-gs.schule.bwl.de</a:t>
            </a:r>
            <a:endParaRPr lang="de-DE"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Alle wichtigen Informationen finden Sie auch auf unserer </a:t>
            </a:r>
            <a:r>
              <a:rPr lang="de-DE" sz="2800" b="0" strike="noStrike" spc="-1" dirty="0" err="1">
                <a:solidFill>
                  <a:srgbClr val="000000"/>
                </a:solidFill>
                <a:latin typeface="Calibri"/>
              </a:rPr>
              <a:t>Homepage:www.langenwandschule.de</a:t>
            </a:r>
            <a:endParaRPr lang="de-DE" sz="2800" b="0" strike="noStrike" spc="-1" dirty="0">
              <a:solidFill>
                <a:srgbClr val="000000"/>
              </a:solidFill>
              <a:latin typeface="Calibri"/>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0091" y="453390"/>
            <a:ext cx="1828800" cy="952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26876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de-DE" sz="3600" b="0" strike="noStrike" spc="-1" dirty="0">
                <a:solidFill>
                  <a:srgbClr val="000000"/>
                </a:solidFill>
                <a:latin typeface="Calibri Light"/>
              </a:rPr>
              <a:t>Wie läuft die Schulanmeldung für </a:t>
            </a:r>
            <a:r>
              <a:rPr lang="de-DE" sz="3600" spc="-1" dirty="0">
                <a:solidFill>
                  <a:srgbClr val="000000"/>
                </a:solidFill>
                <a:latin typeface="Calibri Light"/>
              </a:rPr>
              <a:t>das</a:t>
            </a:r>
            <a:r>
              <a:rPr lang="de-DE" sz="3600" b="0" strike="noStrike" spc="-1" dirty="0">
                <a:solidFill>
                  <a:srgbClr val="000000"/>
                </a:solidFill>
                <a:latin typeface="Calibri Light"/>
              </a:rPr>
              <a:t> kommende                                  Schuljahr ab?</a:t>
            </a:r>
            <a:endParaRPr lang="de-DE" sz="3600" b="0" strike="noStrike" spc="-1" dirty="0">
              <a:solidFill>
                <a:srgbClr val="000000"/>
              </a:solidFill>
              <a:latin typeface="Calibri"/>
            </a:endParaRPr>
          </a:p>
        </p:txBody>
      </p:sp>
      <p:sp>
        <p:nvSpPr>
          <p:cNvPr id="130" name="TextShape 2"/>
          <p:cNvSpPr txBox="1"/>
          <p:nvPr/>
        </p:nvSpPr>
        <p:spPr>
          <a:xfrm>
            <a:off x="838080" y="1825560"/>
            <a:ext cx="10515240" cy="4350960"/>
          </a:xfrm>
          <a:prstGeom prst="rect">
            <a:avLst/>
          </a:prstGeom>
          <a:noFill/>
          <a:ln>
            <a:noFill/>
          </a:ln>
        </p:spPr>
        <p:txBody>
          <a:bodyPr>
            <a:normAutofit lnSpcReduction="10000"/>
          </a:bodyPr>
          <a:lstStyle/>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Leider können wir Sie und Ihr Kind nicht wie geplant persönlich zur Anmeldung in die Schule einladen.</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Sie haben uns bereits den Anmeldebogen geschickt, sodass uns die Anmeldedaten bereits vorliegen und wir Sie per Mail informieren können.</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Den Masernimpfnachweis und die ESU1 sowie Geburtsurkunde können Sie uns gerne per Kopie schicken, ansonsten bis zum Schulbeginn im September für unsere Dokumentation vorlegen.</a:t>
            </a:r>
          </a:p>
          <a:p>
            <a:pPr marL="228600" indent="-228240">
              <a:lnSpc>
                <a:spcPct val="90000"/>
              </a:lnSpc>
              <a:spcBef>
                <a:spcPts val="1001"/>
              </a:spcBef>
              <a:buClr>
                <a:srgbClr val="000000"/>
              </a:buClr>
              <a:buFont typeface="Arial"/>
              <a:buChar char="•"/>
            </a:pPr>
            <a:r>
              <a:rPr lang="de-DE" sz="2800" spc="-1" dirty="0">
                <a:solidFill>
                  <a:srgbClr val="000000"/>
                </a:solidFill>
                <a:latin typeface="Calibri"/>
              </a:rPr>
              <a:t>Falls Sie Ihre Mailadresse noch nicht angegeben haben oder diese sich verändert, melden Sie es uns bitte, damit Sie alle Informationen von uns erhalten.</a:t>
            </a:r>
            <a:endParaRPr lang="de-DE" sz="2800" b="0" strike="noStrike" spc="-1" dirty="0">
              <a:solidFill>
                <a:srgbClr val="000000"/>
              </a:solidFill>
              <a:latin typeface="Calibri"/>
            </a:endParaRPr>
          </a:p>
          <a:p>
            <a:pPr>
              <a:lnSpc>
                <a:spcPct val="90000"/>
              </a:lnSpc>
              <a:spcBef>
                <a:spcPts val="1001"/>
              </a:spcBef>
            </a:pPr>
            <a:endParaRPr lang="de-DE" sz="2800" b="0" strike="noStrike" spc="-1" dirty="0">
              <a:solidFill>
                <a:srgbClr val="000000"/>
              </a:solidFill>
              <a:latin typeface="Calibri"/>
            </a:endParaRPr>
          </a:p>
          <a:p>
            <a:pPr>
              <a:lnSpc>
                <a:spcPct val="90000"/>
              </a:lnSpc>
              <a:spcBef>
                <a:spcPts val="1001"/>
              </a:spcBef>
            </a:pPr>
            <a:endParaRPr lang="de-DE" sz="2800" b="0" strike="noStrike" spc="-1" dirty="0">
              <a:solidFill>
                <a:srgbClr val="000000"/>
              </a:solidFill>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de-DE" sz="4400" b="0" strike="noStrike" spc="-1">
                <a:solidFill>
                  <a:srgbClr val="000000"/>
                </a:solidFill>
                <a:latin typeface="Calibri Light"/>
              </a:rPr>
              <a:t>Kriterien für die Schulfähigkeit meines Kindes:</a:t>
            </a:r>
            <a:endParaRPr lang="de-DE" sz="4400" b="0" strike="noStrike" spc="-1">
              <a:solidFill>
                <a:srgbClr val="000000"/>
              </a:solidFill>
              <a:latin typeface="Calibri"/>
            </a:endParaRPr>
          </a:p>
        </p:txBody>
      </p:sp>
      <p:sp>
        <p:nvSpPr>
          <p:cNvPr id="132" name="TextShape 2"/>
          <p:cNvSpPr txBox="1"/>
          <p:nvPr/>
        </p:nvSpPr>
        <p:spPr>
          <a:xfrm>
            <a:off x="838080" y="1825560"/>
            <a:ext cx="10515240" cy="4350960"/>
          </a:xfrm>
          <a:prstGeom prst="rect">
            <a:avLst/>
          </a:prstGeom>
          <a:noFill/>
          <a:ln>
            <a:noFill/>
          </a:ln>
        </p:spPr>
        <p:txBody>
          <a:bodyPr>
            <a:normAutofit fontScale="91000"/>
          </a:bodyPr>
          <a:lstStyle/>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Leider hatten  wir </a:t>
            </a:r>
            <a:r>
              <a:rPr lang="de-DE" sz="2800" b="0" strike="noStrike" spc="-1" dirty="0" err="1">
                <a:solidFill>
                  <a:srgbClr val="000000"/>
                </a:solidFill>
                <a:latin typeface="Calibri"/>
              </a:rPr>
              <a:t>coronabedingt</a:t>
            </a:r>
            <a:r>
              <a:rPr lang="de-DE" sz="2800" b="0" strike="noStrike" spc="-1" dirty="0">
                <a:solidFill>
                  <a:srgbClr val="000000"/>
                </a:solidFill>
                <a:latin typeface="Calibri"/>
              </a:rPr>
              <a:t> wenig Kontakt mit unseren Schulanfängern.</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Die Kooperationslehrerinnen( Frau </a:t>
            </a:r>
            <a:r>
              <a:rPr lang="de-DE" sz="2800" b="0" strike="noStrike" spc="-1" dirty="0" err="1">
                <a:solidFill>
                  <a:srgbClr val="000000"/>
                </a:solidFill>
                <a:latin typeface="Calibri"/>
              </a:rPr>
              <a:t>Bärtle</a:t>
            </a:r>
            <a:r>
              <a:rPr lang="de-DE" sz="2800" b="0" strike="noStrike" spc="-1" dirty="0">
                <a:solidFill>
                  <a:srgbClr val="000000"/>
                </a:solidFill>
                <a:latin typeface="Calibri"/>
              </a:rPr>
              <a:t> auf Langenwand und Frau Laufer in </a:t>
            </a:r>
            <a:r>
              <a:rPr lang="de-DE" sz="2800" b="0" strike="noStrike" spc="-1" dirty="0" err="1">
                <a:solidFill>
                  <a:srgbClr val="000000"/>
                </a:solidFill>
                <a:latin typeface="Calibri"/>
              </a:rPr>
              <a:t>Pfeffingen</a:t>
            </a:r>
            <a:r>
              <a:rPr lang="de-DE" sz="2800" b="0" strike="noStrike" spc="-1" dirty="0">
                <a:solidFill>
                  <a:srgbClr val="000000"/>
                </a:solidFill>
                <a:latin typeface="Calibri"/>
              </a:rPr>
              <a:t>) stehen in engem Kontakt mit den Erzieherinnen und melden uns, wenn Bedenken bezüglich der Schulfähigkeit eines Kindes bestehen.</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Ihre erfahrenen Erzieherinnen haben Sie schon entsprechend beraten. </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Da wir alle Ihrem Kind einen möglichst guten Start und erfolgreiche Schullaufbahn ermöglichen wollen, nehmen Sie bitte Kontakt mit uns auf, falls Sie Ihr Kind vom Schulbesuch zurückstellen wollen.</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Wir laden Sie dann zu einem persönlichen Gespräch an die Schule ein.</a:t>
            </a: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rPr>
              <a:t>Es besteht auch die Möglichkeit, Ihr Kind bei uns zu testen.</a:t>
            </a:r>
          </a:p>
          <a:p>
            <a:pPr>
              <a:lnSpc>
                <a:spcPct val="90000"/>
              </a:lnSpc>
              <a:spcBef>
                <a:spcPts val="1001"/>
              </a:spcBef>
            </a:pPr>
            <a:endParaRPr lang="de-DE" sz="2800" b="0" strike="noStrike" spc="-1" dirty="0">
              <a:solidFill>
                <a:srgbClr val="000000"/>
              </a:solidFill>
              <a:latin typeface="Calibri"/>
            </a:endParaRPr>
          </a:p>
          <a:p>
            <a:pPr>
              <a:lnSpc>
                <a:spcPct val="90000"/>
              </a:lnSpc>
              <a:spcBef>
                <a:spcPts val="1001"/>
              </a:spcBef>
            </a:pPr>
            <a:endParaRPr lang="de-DE" sz="2800" b="0" strike="noStrike" spc="-1" dirty="0">
              <a:solidFill>
                <a:srgbClr val="000000"/>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de-DE" sz="4400" b="0" strike="noStrike" spc="-1">
                <a:solidFill>
                  <a:srgbClr val="000000"/>
                </a:solidFill>
                <a:latin typeface="Calibri Light"/>
              </a:rPr>
              <a:t>Wann ist mein Kind schulreif?</a:t>
            </a:r>
            <a:endParaRPr lang="de-DE" sz="4400" b="0" strike="noStrike" spc="-1">
              <a:solidFill>
                <a:srgbClr val="000000"/>
              </a:solidFill>
              <a:latin typeface="Calibri"/>
            </a:endParaRPr>
          </a:p>
        </p:txBody>
      </p:sp>
      <p:sp>
        <p:nvSpPr>
          <p:cNvPr id="134" name="TextShape 2"/>
          <p:cNvSpPr txBox="1"/>
          <p:nvPr/>
        </p:nvSpPr>
        <p:spPr>
          <a:xfrm>
            <a:off x="838080" y="1825560"/>
            <a:ext cx="10515240" cy="4350960"/>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de-DE" sz="2800" b="0" strike="noStrike" spc="-1">
                <a:solidFill>
                  <a:srgbClr val="000000"/>
                </a:solidFill>
                <a:latin typeface="Calibri"/>
              </a:rPr>
              <a:t>Wir betrachten bei der Schulfähigkeit vier verschiedene Bereiche:</a:t>
            </a:r>
          </a:p>
          <a:p>
            <a:pPr>
              <a:lnSpc>
                <a:spcPct val="90000"/>
              </a:lnSpc>
              <a:spcBef>
                <a:spcPts val="1001"/>
              </a:spcBef>
            </a:pPr>
            <a:r>
              <a:rPr lang="de-DE" sz="2800" b="0" strike="noStrike" spc="-1">
                <a:solidFill>
                  <a:srgbClr val="000000"/>
                </a:solidFill>
                <a:latin typeface="Calibri"/>
              </a:rPr>
              <a:t>1. Körperlicher Bereich mit Grob- und Feinmotorik:  </a:t>
            </a:r>
          </a:p>
          <a:p>
            <a:pPr>
              <a:lnSpc>
                <a:spcPct val="90000"/>
              </a:lnSpc>
              <a:spcBef>
                <a:spcPts val="1001"/>
              </a:spcBef>
            </a:pPr>
            <a:r>
              <a:rPr lang="de-DE" sz="2800" b="0" strike="noStrike" spc="-1">
                <a:solidFill>
                  <a:srgbClr val="000000"/>
                </a:solidFill>
                <a:latin typeface="Calibri"/>
              </a:rPr>
              <a:t>2. Motivation</a:t>
            </a:r>
          </a:p>
          <a:p>
            <a:pPr>
              <a:lnSpc>
                <a:spcPct val="90000"/>
              </a:lnSpc>
              <a:spcBef>
                <a:spcPts val="1001"/>
              </a:spcBef>
            </a:pPr>
            <a:r>
              <a:rPr lang="de-DE" sz="2800" b="0" strike="noStrike" spc="-1">
                <a:solidFill>
                  <a:srgbClr val="000000"/>
                </a:solidFill>
                <a:latin typeface="Calibri"/>
              </a:rPr>
              <a:t>3. Sozialer Bereich</a:t>
            </a:r>
          </a:p>
          <a:p>
            <a:pPr>
              <a:lnSpc>
                <a:spcPct val="90000"/>
              </a:lnSpc>
              <a:spcBef>
                <a:spcPts val="1001"/>
              </a:spcBef>
            </a:pPr>
            <a:r>
              <a:rPr lang="de-DE" sz="2800" b="0" strike="noStrike" spc="-1">
                <a:solidFill>
                  <a:srgbClr val="000000"/>
                </a:solidFill>
                <a:latin typeface="Calibri"/>
              </a:rPr>
              <a:t>4. Kognitiver Bereich</a:t>
            </a:r>
          </a:p>
          <a:p>
            <a:pPr>
              <a:lnSpc>
                <a:spcPct val="90000"/>
              </a:lnSpc>
              <a:spcBef>
                <a:spcPts val="1001"/>
              </a:spcBef>
            </a:pPr>
            <a:endParaRPr lang="de-DE" sz="2800" b="0" strike="noStrike" spc="-1">
              <a:solidFill>
                <a:srgbClr val="000000"/>
              </a:solidFill>
              <a:latin typeface="Calibri"/>
            </a:endParaRPr>
          </a:p>
          <a:p>
            <a:pPr>
              <a:lnSpc>
                <a:spcPct val="90000"/>
              </a:lnSpc>
              <a:spcBef>
                <a:spcPts val="1001"/>
              </a:spcBef>
            </a:pPr>
            <a:r>
              <a:rPr lang="de-DE" sz="2800" b="0" strike="noStrike" spc="-1">
                <a:solidFill>
                  <a:srgbClr val="000000"/>
                </a:solidFill>
                <a:latin typeface="Calibri"/>
              </a:rPr>
              <a:t>In den folgenden Folien zeigen wir beispielhaft einige Kriterien auf.</a:t>
            </a:r>
          </a:p>
          <a:p>
            <a:pPr>
              <a:lnSpc>
                <a:spcPct val="90000"/>
              </a:lnSpc>
              <a:spcBef>
                <a:spcPts val="1001"/>
              </a:spcBef>
            </a:pPr>
            <a:endParaRPr lang="de-DE" sz="2800" b="0" strike="noStrike" spc="-1">
              <a:solidFill>
                <a:srgbClr val="000000"/>
              </a:solidFill>
              <a:latin typeface="Calibri"/>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7187" y="459807"/>
            <a:ext cx="1828800" cy="952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de-DE" sz="4400" b="0" strike="noStrike" spc="-1">
                <a:solidFill>
                  <a:srgbClr val="000000"/>
                </a:solidFill>
                <a:latin typeface="Calibri Light"/>
              </a:rPr>
              <a:t>Körperlicher Bereich:</a:t>
            </a:r>
            <a:endParaRPr lang="de-DE" sz="4400" b="0" strike="noStrike" spc="-1">
              <a:solidFill>
                <a:srgbClr val="000000"/>
              </a:solidFill>
              <a:latin typeface="Calibri"/>
            </a:endParaRPr>
          </a:p>
        </p:txBody>
      </p:sp>
      <p:sp>
        <p:nvSpPr>
          <p:cNvPr id="148" name="TextShape 2"/>
          <p:cNvSpPr txBox="1"/>
          <p:nvPr/>
        </p:nvSpPr>
        <p:spPr>
          <a:xfrm>
            <a:off x="838080" y="1825560"/>
            <a:ext cx="10515240" cy="4350960"/>
          </a:xfrm>
          <a:prstGeom prst="rect">
            <a:avLst/>
          </a:prstGeom>
          <a:noFill/>
          <a:ln>
            <a:noFill/>
          </a:ln>
        </p:spPr>
        <p:txBody>
          <a:bodyPr>
            <a:normAutofit fontScale="96000" lnSpcReduction="10000"/>
          </a:bodyPr>
          <a:lstStyle/>
          <a:p>
            <a:pPr>
              <a:lnSpc>
                <a:spcPct val="90000"/>
              </a:lnSpc>
              <a:spcBef>
                <a:spcPts val="1001"/>
              </a:spcBef>
            </a:pPr>
            <a:r>
              <a:rPr lang="de-DE" sz="2800" b="0" strike="noStrike" spc="-1" dirty="0">
                <a:solidFill>
                  <a:srgbClr val="000000"/>
                </a:solidFill>
                <a:latin typeface="Calibri"/>
              </a:rPr>
              <a:t>Fein- und Grobmotorik:</a:t>
            </a:r>
          </a:p>
          <a:p>
            <a:pPr>
              <a:lnSpc>
                <a:spcPct val="90000"/>
              </a:lnSpc>
              <a:spcBef>
                <a:spcPts val="1001"/>
              </a:spcBef>
            </a:pPr>
            <a:r>
              <a:rPr lang="de-DE" sz="2800" b="0" strike="noStrike" spc="-1" dirty="0">
                <a:solidFill>
                  <a:srgbClr val="000000"/>
                </a:solidFill>
                <a:latin typeface="Calibri"/>
                <a:ea typeface="Calibri"/>
              </a:rPr>
              <a:t>⦁ </a:t>
            </a:r>
            <a:r>
              <a:rPr lang="de-DE" sz="2300" b="0" strike="noStrike" spc="-1" dirty="0">
                <a:solidFill>
                  <a:srgbClr val="000000"/>
                </a:solidFill>
                <a:latin typeface="Calibri"/>
                <a:ea typeface="Calibri"/>
              </a:rPr>
              <a:t>Ist mein Kind organisch gesund ? ( Hören, Sehen, Sprechen):</a:t>
            </a:r>
            <a:endParaRPr lang="de-DE" sz="2300" b="0" strike="noStrike" spc="-1" dirty="0">
              <a:solidFill>
                <a:srgbClr val="000000"/>
              </a:solidFill>
              <a:latin typeface="Calibri"/>
            </a:endParaRPr>
          </a:p>
          <a:p>
            <a:pPr>
              <a:lnSpc>
                <a:spcPct val="90000"/>
              </a:lnSpc>
              <a:spcBef>
                <a:spcPts val="1001"/>
              </a:spcBef>
            </a:pPr>
            <a:r>
              <a:rPr lang="de-DE" sz="2300" b="0" strike="noStrike" spc="-1" dirty="0">
                <a:solidFill>
                  <a:srgbClr val="000000"/>
                </a:solidFill>
                <a:latin typeface="Calibri"/>
                <a:ea typeface="Calibri"/>
              </a:rPr>
              <a:t>Dies wurde bereits vom Gesundheitsamt in der Kita überprüft und in der ESU1 dokumentiert.</a:t>
            </a:r>
            <a:endParaRPr lang="de-DE" sz="2300" b="0" strike="noStrike" spc="-1" dirty="0">
              <a:solidFill>
                <a:srgbClr val="000000"/>
              </a:solidFill>
              <a:latin typeface="Calibri"/>
            </a:endParaRPr>
          </a:p>
          <a:p>
            <a:pPr>
              <a:lnSpc>
                <a:spcPct val="90000"/>
              </a:lnSpc>
              <a:spcBef>
                <a:spcPts val="1001"/>
              </a:spcBef>
            </a:pPr>
            <a:r>
              <a:rPr lang="de-DE" sz="2300" b="0" strike="noStrike" spc="-1" dirty="0">
                <a:solidFill>
                  <a:srgbClr val="000000"/>
                </a:solidFill>
                <a:latin typeface="Calibri"/>
                <a:ea typeface="Calibri"/>
              </a:rPr>
              <a:t>⦁ Wie groß ist mein Kind? Kann mein Kind den Schulranzen tragen, den Schulweg  </a:t>
            </a:r>
            <a:r>
              <a:rPr lang="de-DE" sz="2300" spc="-1" dirty="0">
                <a:solidFill>
                  <a:srgbClr val="000000"/>
                </a:solidFill>
                <a:latin typeface="Calibri"/>
                <a:ea typeface="Calibri"/>
              </a:rPr>
              <a:t>                    </a:t>
            </a:r>
            <a:r>
              <a:rPr lang="de-DE" sz="2300" b="0" strike="noStrike" spc="-1" dirty="0">
                <a:solidFill>
                  <a:srgbClr val="000000"/>
                </a:solidFill>
                <a:latin typeface="Calibri"/>
                <a:ea typeface="Calibri"/>
              </a:rPr>
              <a:t>    bewältigen?</a:t>
            </a:r>
            <a:endParaRPr lang="de-DE" sz="2300" b="0" strike="noStrike" spc="-1" dirty="0">
              <a:solidFill>
                <a:srgbClr val="000000"/>
              </a:solidFill>
              <a:latin typeface="Calibri"/>
            </a:endParaRPr>
          </a:p>
          <a:p>
            <a:pPr>
              <a:lnSpc>
                <a:spcPct val="90000"/>
              </a:lnSpc>
              <a:spcBef>
                <a:spcPts val="1001"/>
              </a:spcBef>
            </a:pPr>
            <a:r>
              <a:rPr lang="de-DE" sz="2300" b="0" strike="noStrike" spc="-1" dirty="0">
                <a:solidFill>
                  <a:srgbClr val="000000"/>
                </a:solidFill>
                <a:latin typeface="Calibri"/>
                <a:ea typeface="Calibri"/>
              </a:rPr>
              <a:t>⦁ Kann es seine Körperfunktionen steuern? ( WC, Essenszeit,….)</a:t>
            </a:r>
            <a:endParaRPr lang="de-DE" sz="2300" b="0" strike="noStrike" spc="-1" dirty="0">
              <a:solidFill>
                <a:srgbClr val="000000"/>
              </a:solidFill>
              <a:latin typeface="Calibri"/>
            </a:endParaRPr>
          </a:p>
          <a:p>
            <a:pPr>
              <a:lnSpc>
                <a:spcPct val="90000"/>
              </a:lnSpc>
              <a:spcBef>
                <a:spcPts val="1001"/>
              </a:spcBef>
            </a:pPr>
            <a:r>
              <a:rPr lang="de-DE" sz="2300" b="0" strike="noStrike" spc="-1" dirty="0">
                <a:solidFill>
                  <a:srgbClr val="000000"/>
                </a:solidFill>
                <a:latin typeface="Calibri"/>
                <a:ea typeface="Calibri"/>
              </a:rPr>
              <a:t>⦁ Wie sicher ist seine Motorik? Reißen, schneiden, malen, Schuhe binden, ….</a:t>
            </a:r>
            <a:endParaRPr lang="de-DE" sz="2300" b="0" strike="noStrike" spc="-1" dirty="0">
              <a:solidFill>
                <a:srgbClr val="000000"/>
              </a:solidFill>
              <a:latin typeface="Calibri"/>
            </a:endParaRPr>
          </a:p>
          <a:p>
            <a:pPr>
              <a:lnSpc>
                <a:spcPct val="90000"/>
              </a:lnSpc>
              <a:spcBef>
                <a:spcPts val="1001"/>
              </a:spcBef>
            </a:pPr>
            <a:r>
              <a:rPr lang="de-DE" sz="2300" b="0" strike="noStrike" spc="-1" dirty="0">
                <a:solidFill>
                  <a:srgbClr val="000000"/>
                </a:solidFill>
                <a:latin typeface="Calibri"/>
                <a:ea typeface="Calibri"/>
              </a:rPr>
              <a:t>   Kann sich mein Kind alleine an- und ausziehen ? </a:t>
            </a:r>
            <a:endParaRPr lang="de-DE" sz="2300" b="0" strike="noStrike" spc="-1" dirty="0">
              <a:solidFill>
                <a:srgbClr val="000000"/>
              </a:solidFill>
              <a:latin typeface="Calibri"/>
            </a:endParaRPr>
          </a:p>
          <a:p>
            <a:pPr>
              <a:lnSpc>
                <a:spcPct val="90000"/>
              </a:lnSpc>
              <a:spcBef>
                <a:spcPts val="1001"/>
              </a:spcBef>
            </a:pPr>
            <a:r>
              <a:rPr lang="de-DE" sz="2300" b="0" strike="noStrike" spc="-1" dirty="0">
                <a:solidFill>
                  <a:srgbClr val="000000"/>
                </a:solidFill>
                <a:latin typeface="Calibri"/>
              </a:rPr>
              <a:t>   Kann mein Kind einen Ball fangen?</a:t>
            </a:r>
          </a:p>
          <a:p>
            <a:pPr marL="228600" indent="-228240">
              <a:lnSpc>
                <a:spcPct val="90000"/>
              </a:lnSpc>
              <a:spcBef>
                <a:spcPts val="1001"/>
              </a:spcBef>
              <a:buClr>
                <a:srgbClr val="000000"/>
              </a:buClr>
              <a:buFont typeface="Arial"/>
              <a:buChar char="•"/>
            </a:pPr>
            <a:r>
              <a:rPr lang="de-DE" sz="2300" b="0" strike="noStrike" spc="-1" dirty="0">
                <a:solidFill>
                  <a:srgbClr val="000000"/>
                </a:solidFill>
                <a:latin typeface="Calibri"/>
                <a:ea typeface="Calibri"/>
              </a:rPr>
              <a:t>Gleichgewicht: Bsp. Roller fahren, auf einem Bein stehen = Grobmotorik</a:t>
            </a:r>
            <a:endParaRPr lang="de-DE" sz="2300" b="0" strike="noStrike" spc="-1" dirty="0">
              <a:solidFill>
                <a:srgbClr val="000000"/>
              </a:solidFill>
              <a:latin typeface="Calibri"/>
            </a:endParaRPr>
          </a:p>
          <a:p>
            <a:pPr>
              <a:lnSpc>
                <a:spcPct val="90000"/>
              </a:lnSpc>
              <a:spcBef>
                <a:spcPts val="1001"/>
              </a:spcBef>
            </a:pPr>
            <a:endParaRPr lang="de-DE" sz="2800" b="0" strike="noStrike" spc="-1" dirty="0">
              <a:solidFill>
                <a:srgbClr val="000000"/>
              </a:solidFill>
              <a:latin typeface="Calibri"/>
            </a:endParaRPr>
          </a:p>
          <a:p>
            <a:pPr>
              <a:lnSpc>
                <a:spcPct val="90000"/>
              </a:lnSpc>
              <a:spcBef>
                <a:spcPts val="1001"/>
              </a:spcBef>
            </a:pPr>
            <a:endParaRPr lang="de-DE" sz="2800" b="0" strike="noStrike" spc="-1" dirty="0">
              <a:solidFill>
                <a:srgbClr val="000000"/>
              </a:solidFill>
              <a:latin typeface="Calibri"/>
            </a:endParaRPr>
          </a:p>
          <a:p>
            <a:pPr>
              <a:lnSpc>
                <a:spcPct val="90000"/>
              </a:lnSpc>
              <a:spcBef>
                <a:spcPts val="1001"/>
              </a:spcBef>
            </a:pPr>
            <a:endParaRPr lang="de-DE" sz="2800" b="0" strike="noStrike" spc="-1" dirty="0">
              <a:solidFill>
                <a:srgbClr val="000000"/>
              </a:solidFill>
              <a:latin typeface="Calibri"/>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7113" y="666502"/>
            <a:ext cx="1809594" cy="1296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de-DE" sz="4400" b="0" strike="noStrike" spc="-1">
                <a:solidFill>
                  <a:srgbClr val="000000"/>
                </a:solidFill>
                <a:latin typeface="Calibri Light"/>
              </a:rPr>
              <a:t>Motivation</a:t>
            </a:r>
            <a:endParaRPr lang="de-DE" sz="4400" b="0" strike="noStrike" spc="-1">
              <a:solidFill>
                <a:srgbClr val="000000"/>
              </a:solidFill>
              <a:latin typeface="Calibri"/>
            </a:endParaRPr>
          </a:p>
        </p:txBody>
      </p:sp>
      <p:sp>
        <p:nvSpPr>
          <p:cNvPr id="150" name="TextShape 2"/>
          <p:cNvSpPr txBox="1"/>
          <p:nvPr/>
        </p:nvSpPr>
        <p:spPr>
          <a:xfrm>
            <a:off x="838080" y="1825560"/>
            <a:ext cx="10515240" cy="4350960"/>
          </a:xfrm>
          <a:prstGeom prst="rect">
            <a:avLst/>
          </a:prstGeom>
          <a:noFill/>
          <a:ln>
            <a:noFill/>
          </a:ln>
        </p:spPr>
        <p:txBody>
          <a:bodyPr>
            <a:normAutofit lnSpcReduction="10000"/>
          </a:bodyPr>
          <a:lstStyle/>
          <a:p>
            <a:pPr>
              <a:lnSpc>
                <a:spcPct val="90000"/>
              </a:lnSpc>
              <a:spcBef>
                <a:spcPts val="1001"/>
              </a:spcBef>
            </a:pPr>
            <a:endParaRPr lang="de-DE" sz="2800" b="0" strike="noStrike" spc="-1" dirty="0">
              <a:solidFill>
                <a:srgbClr val="000000"/>
              </a:solidFill>
              <a:latin typeface="Calibri"/>
            </a:endParaRPr>
          </a:p>
          <a:p>
            <a:pPr>
              <a:lnSpc>
                <a:spcPct val="90000"/>
              </a:lnSpc>
              <a:spcBef>
                <a:spcPts val="1001"/>
              </a:spcBef>
            </a:pPr>
            <a:r>
              <a:rPr lang="de-DE" sz="2800" b="0" strike="noStrike" spc="-1" dirty="0">
                <a:solidFill>
                  <a:srgbClr val="000000"/>
                </a:solidFill>
                <a:latin typeface="Calibri"/>
                <a:ea typeface="Calibri"/>
              </a:rPr>
              <a:t>⦁ Versucht mein Kind aus eigener Neugier Dinge zu erforschen? </a:t>
            </a:r>
            <a:endParaRPr lang="de-DE" sz="2800" b="0" strike="noStrike" spc="-1" dirty="0">
              <a:solidFill>
                <a:srgbClr val="000000"/>
              </a:solidFill>
              <a:latin typeface="Calibri"/>
            </a:endParaRPr>
          </a:p>
          <a:p>
            <a:pPr>
              <a:lnSpc>
                <a:spcPct val="90000"/>
              </a:lnSpc>
              <a:spcBef>
                <a:spcPts val="1001"/>
              </a:spcBef>
            </a:pPr>
            <a:r>
              <a:rPr lang="de-DE" sz="2800" b="0" strike="noStrike" spc="-1" dirty="0">
                <a:solidFill>
                  <a:srgbClr val="000000"/>
                </a:solidFill>
                <a:latin typeface="Calibri"/>
                <a:ea typeface="Calibri"/>
              </a:rPr>
              <a:t>   Fragt es mir Löcher in den Bauch?</a:t>
            </a:r>
            <a:endParaRPr lang="de-DE" sz="2800" b="0" strike="noStrike" spc="-1" dirty="0">
              <a:solidFill>
                <a:srgbClr val="000000"/>
              </a:solidFill>
              <a:latin typeface="Calibri"/>
            </a:endParaRPr>
          </a:p>
          <a:p>
            <a:pPr>
              <a:lnSpc>
                <a:spcPct val="90000"/>
              </a:lnSpc>
              <a:spcBef>
                <a:spcPts val="1001"/>
              </a:spcBef>
            </a:pPr>
            <a:r>
              <a:rPr lang="de-DE" sz="2800" b="0" strike="noStrike" spc="-1" dirty="0">
                <a:solidFill>
                  <a:srgbClr val="000000"/>
                </a:solidFill>
                <a:latin typeface="Calibri"/>
                <a:ea typeface="Calibri"/>
              </a:rPr>
              <a:t>⦁ Kann es selbstständig eine Tätigkeit beginnen und zu Ende führen? </a:t>
            </a:r>
            <a:endParaRPr lang="de-DE" sz="2800" b="0" strike="noStrike" spc="-1" dirty="0">
              <a:solidFill>
                <a:srgbClr val="000000"/>
              </a:solidFill>
              <a:latin typeface="Calibri"/>
            </a:endParaRPr>
          </a:p>
          <a:p>
            <a:pPr>
              <a:lnSpc>
                <a:spcPct val="90000"/>
              </a:lnSpc>
              <a:spcBef>
                <a:spcPts val="1001"/>
              </a:spcBef>
            </a:pPr>
            <a:r>
              <a:rPr lang="de-DE" sz="2800" b="0" strike="noStrike" spc="-1" dirty="0">
                <a:solidFill>
                  <a:srgbClr val="000000"/>
                </a:solidFill>
                <a:latin typeface="Calibri"/>
                <a:ea typeface="Calibri"/>
              </a:rPr>
              <a:t>   (Ausdauer- Konzentration) Bsp. Spiele, Puzzle, Bild anmalen, </a:t>
            </a:r>
          </a:p>
          <a:p>
            <a:pPr>
              <a:lnSpc>
                <a:spcPct val="90000"/>
              </a:lnSpc>
              <a:spcBef>
                <a:spcPts val="1001"/>
              </a:spcBef>
            </a:pPr>
            <a:r>
              <a:rPr lang="de-DE" sz="2800" b="0" strike="noStrike" spc="-1" dirty="0">
                <a:solidFill>
                  <a:srgbClr val="000000"/>
                </a:solidFill>
                <a:latin typeface="Calibri"/>
                <a:ea typeface="Calibri"/>
              </a:rPr>
              <a:t>   Bastelarbeit,..         </a:t>
            </a:r>
            <a:endParaRPr lang="de-DE" sz="2800" b="0" strike="noStrike" spc="-1" dirty="0">
              <a:solidFill>
                <a:srgbClr val="000000"/>
              </a:solidFill>
              <a:latin typeface="Calibri"/>
            </a:endParaRPr>
          </a:p>
          <a:p>
            <a:pPr>
              <a:lnSpc>
                <a:spcPct val="90000"/>
              </a:lnSpc>
              <a:spcBef>
                <a:spcPts val="1001"/>
              </a:spcBef>
            </a:pPr>
            <a:r>
              <a:rPr lang="de-DE" sz="2800" b="0" strike="noStrike" spc="-1" dirty="0">
                <a:solidFill>
                  <a:srgbClr val="000000"/>
                </a:solidFill>
                <a:latin typeface="Calibri"/>
                <a:ea typeface="Calibri"/>
              </a:rPr>
              <a:t>⦁ Traut sich mein Kind – hat es genügend Selbstvertrauen?</a:t>
            </a:r>
            <a:endParaRPr lang="de-DE" sz="2800" b="0" strike="noStrike" spc="-1" dirty="0">
              <a:solidFill>
                <a:srgbClr val="000000"/>
              </a:solidFill>
              <a:latin typeface="Calibri"/>
            </a:endParaRPr>
          </a:p>
          <a:p>
            <a:pPr>
              <a:lnSpc>
                <a:spcPct val="90000"/>
              </a:lnSpc>
              <a:spcBef>
                <a:spcPts val="1001"/>
              </a:spcBef>
            </a:pPr>
            <a:r>
              <a:rPr lang="de-DE" sz="2800" b="0" strike="noStrike" spc="-1" dirty="0">
                <a:solidFill>
                  <a:srgbClr val="000000"/>
                </a:solidFill>
                <a:latin typeface="Calibri"/>
                <a:ea typeface="Calibri"/>
              </a:rPr>
              <a:t>⦁ Selbstkonzept: Wie schätzt sich mein Kind ein? </a:t>
            </a:r>
            <a:endParaRPr lang="de-DE" sz="2800" b="0" strike="noStrike" spc="-1" dirty="0">
              <a:solidFill>
                <a:srgbClr val="000000"/>
              </a:solidFill>
              <a:latin typeface="Calibri"/>
            </a:endParaRPr>
          </a:p>
          <a:p>
            <a:pPr>
              <a:lnSpc>
                <a:spcPct val="90000"/>
              </a:lnSpc>
              <a:spcBef>
                <a:spcPts val="1001"/>
              </a:spcBef>
            </a:pPr>
            <a:r>
              <a:rPr lang="de-DE" sz="2800" b="0" strike="noStrike" spc="-1" dirty="0">
                <a:solidFill>
                  <a:srgbClr val="000000"/>
                </a:solidFill>
                <a:latin typeface="Calibri"/>
                <a:ea typeface="Calibri"/>
              </a:rPr>
              <a:t>⦁ Findet es das rechte Maß beim Spielen, körperlichen Einsätzen?</a:t>
            </a:r>
            <a:endParaRPr lang="de-DE" sz="2800" b="0" strike="noStrike" spc="-1" dirty="0">
              <a:solidFill>
                <a:srgbClr val="000000"/>
              </a:solidFill>
              <a:latin typeface="Calibri"/>
            </a:endParaRPr>
          </a:p>
          <a:p>
            <a:pPr>
              <a:lnSpc>
                <a:spcPct val="90000"/>
              </a:lnSpc>
              <a:spcBef>
                <a:spcPts val="1001"/>
              </a:spcBef>
            </a:pPr>
            <a:endParaRPr lang="de-DE" sz="2800" b="0" strike="noStrike" spc="-1" dirty="0">
              <a:solidFill>
                <a:srgbClr val="000000"/>
              </a:solidFill>
              <a:latin typeface="Calibri"/>
            </a:endParaRPr>
          </a:p>
          <a:p>
            <a:pPr>
              <a:lnSpc>
                <a:spcPct val="90000"/>
              </a:lnSpc>
              <a:spcBef>
                <a:spcPts val="1001"/>
              </a:spcBef>
            </a:pPr>
            <a:endParaRPr lang="de-DE" sz="2800" b="0" strike="noStrike" spc="-1" dirty="0">
              <a:solidFill>
                <a:srgbClr val="000000"/>
              </a:solidFill>
              <a:latin typeface="Calibri"/>
            </a:endParaRPr>
          </a:p>
          <a:p>
            <a:pPr>
              <a:lnSpc>
                <a:spcPct val="90000"/>
              </a:lnSpc>
              <a:spcBef>
                <a:spcPts val="1001"/>
              </a:spcBef>
            </a:pPr>
            <a:endParaRPr lang="de-DE" sz="2800" b="0" strike="noStrike" spc="-1" dirty="0">
              <a:solidFill>
                <a:srgbClr val="000000"/>
              </a:solidFill>
              <a:latin typeface="Calibri"/>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900" y="365040"/>
            <a:ext cx="2338985" cy="1656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de-DE" sz="4400" b="0" strike="noStrike" spc="-1">
                <a:solidFill>
                  <a:srgbClr val="000000"/>
                </a:solidFill>
                <a:latin typeface="Calibri Light"/>
              </a:rPr>
              <a:t>Sozialer Bereich:</a:t>
            </a:r>
            <a:endParaRPr lang="de-DE" sz="4400" b="0" strike="noStrike" spc="-1">
              <a:solidFill>
                <a:srgbClr val="000000"/>
              </a:solidFill>
              <a:latin typeface="Calibri"/>
            </a:endParaRPr>
          </a:p>
        </p:txBody>
      </p:sp>
      <p:sp>
        <p:nvSpPr>
          <p:cNvPr id="152" name="TextShape 2"/>
          <p:cNvSpPr txBox="1"/>
          <p:nvPr/>
        </p:nvSpPr>
        <p:spPr>
          <a:xfrm>
            <a:off x="838080" y="1825560"/>
            <a:ext cx="10515240" cy="4350960"/>
          </a:xfrm>
          <a:prstGeom prst="rect">
            <a:avLst/>
          </a:prstGeom>
          <a:noFill/>
          <a:ln>
            <a:noFill/>
          </a:ln>
        </p:spPr>
        <p:txBody>
          <a:bodyPr>
            <a:normAutofit lnSpcReduction="10000"/>
          </a:bodyPr>
          <a:lstStyle/>
          <a:p>
            <a:pPr>
              <a:lnSpc>
                <a:spcPct val="90000"/>
              </a:lnSpc>
              <a:spcBef>
                <a:spcPts val="1001"/>
              </a:spcBef>
            </a:pPr>
            <a:endParaRPr lang="de-DE"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de-DE" sz="2800" b="0" strike="noStrike" spc="-1" dirty="0">
                <a:solidFill>
                  <a:srgbClr val="000000"/>
                </a:solidFill>
                <a:latin typeface="Calibri"/>
                <a:ea typeface="Calibri"/>
              </a:rPr>
              <a:t>Ist es ein Drama, wenn es nicht neben seinem besten „</a:t>
            </a:r>
            <a:r>
              <a:rPr lang="de-DE" sz="2800" b="0" strike="noStrike" spc="-1" dirty="0" err="1">
                <a:solidFill>
                  <a:srgbClr val="000000"/>
                </a:solidFill>
                <a:latin typeface="Calibri"/>
                <a:ea typeface="Calibri"/>
              </a:rPr>
              <a:t>Kindi</a:t>
            </a:r>
            <a:r>
              <a:rPr lang="de-DE" sz="2800" b="0" strike="noStrike" spc="-1" dirty="0">
                <a:solidFill>
                  <a:srgbClr val="000000"/>
                </a:solidFill>
                <a:latin typeface="Calibri"/>
                <a:ea typeface="Calibri"/>
              </a:rPr>
              <a:t>“-freund sitzt.</a:t>
            </a:r>
            <a:endParaRPr lang="de-DE" sz="2800" b="0" strike="noStrike" spc="-1" dirty="0">
              <a:solidFill>
                <a:srgbClr val="000000"/>
              </a:solidFill>
              <a:latin typeface="Calibri"/>
            </a:endParaRPr>
          </a:p>
          <a:p>
            <a:pPr>
              <a:lnSpc>
                <a:spcPct val="90000"/>
              </a:lnSpc>
              <a:spcBef>
                <a:spcPts val="1001"/>
              </a:spcBef>
            </a:pPr>
            <a:r>
              <a:rPr lang="de-DE" sz="2800" b="0" strike="noStrike" spc="-1" dirty="0">
                <a:solidFill>
                  <a:srgbClr val="000000"/>
                </a:solidFill>
                <a:latin typeface="Calibri"/>
                <a:ea typeface="Calibri"/>
              </a:rPr>
              <a:t>⦁ Kann mein Kind mit anderen zusammenarbeiten?</a:t>
            </a:r>
            <a:endParaRPr lang="de-DE" sz="2800" b="0" strike="noStrike" spc="-1" dirty="0">
              <a:solidFill>
                <a:srgbClr val="000000"/>
              </a:solidFill>
              <a:latin typeface="Calibri"/>
            </a:endParaRPr>
          </a:p>
          <a:p>
            <a:pPr>
              <a:lnSpc>
                <a:spcPct val="90000"/>
              </a:lnSpc>
              <a:spcBef>
                <a:spcPts val="1001"/>
              </a:spcBef>
            </a:pPr>
            <a:r>
              <a:rPr lang="de-DE" sz="2800" b="0" strike="noStrike" spc="-1" dirty="0">
                <a:solidFill>
                  <a:srgbClr val="000000"/>
                </a:solidFill>
                <a:latin typeface="Calibri"/>
                <a:ea typeface="Calibri"/>
              </a:rPr>
              <a:t>⦁ Kann es warten?</a:t>
            </a:r>
            <a:endParaRPr lang="de-DE" sz="2800" b="0" strike="noStrike" spc="-1" dirty="0">
              <a:solidFill>
                <a:srgbClr val="000000"/>
              </a:solidFill>
              <a:latin typeface="Calibri"/>
            </a:endParaRPr>
          </a:p>
          <a:p>
            <a:pPr>
              <a:lnSpc>
                <a:spcPct val="90000"/>
              </a:lnSpc>
              <a:spcBef>
                <a:spcPts val="1001"/>
              </a:spcBef>
            </a:pPr>
            <a:r>
              <a:rPr lang="de-DE" sz="2800" b="0" strike="noStrike" spc="-1" dirty="0">
                <a:solidFill>
                  <a:srgbClr val="000000"/>
                </a:solidFill>
                <a:latin typeface="Calibri"/>
                <a:ea typeface="Calibri"/>
              </a:rPr>
              <a:t>⦁ Kann es andere unterstützen?</a:t>
            </a:r>
            <a:endParaRPr lang="de-DE" sz="2800" b="0" strike="noStrike" spc="-1" dirty="0">
              <a:solidFill>
                <a:srgbClr val="000000"/>
              </a:solidFill>
              <a:latin typeface="Calibri"/>
            </a:endParaRPr>
          </a:p>
          <a:p>
            <a:pPr>
              <a:lnSpc>
                <a:spcPct val="90000"/>
              </a:lnSpc>
              <a:spcBef>
                <a:spcPts val="1001"/>
              </a:spcBef>
            </a:pPr>
            <a:r>
              <a:rPr lang="de-DE" sz="2800" b="0" strike="noStrike" spc="-1" dirty="0">
                <a:solidFill>
                  <a:srgbClr val="000000"/>
                </a:solidFill>
                <a:latin typeface="Calibri"/>
                <a:ea typeface="Calibri"/>
              </a:rPr>
              <a:t>⦁ Kann es sich helfen lassen?</a:t>
            </a:r>
            <a:endParaRPr lang="de-DE" sz="2800" b="0" strike="noStrike" spc="-1" dirty="0">
              <a:solidFill>
                <a:srgbClr val="000000"/>
              </a:solidFill>
              <a:latin typeface="Calibri"/>
            </a:endParaRPr>
          </a:p>
          <a:p>
            <a:pPr>
              <a:lnSpc>
                <a:spcPct val="90000"/>
              </a:lnSpc>
              <a:spcBef>
                <a:spcPts val="1001"/>
              </a:spcBef>
            </a:pPr>
            <a:r>
              <a:rPr lang="de-DE" sz="2800" b="0" strike="noStrike" spc="-1" dirty="0">
                <a:solidFill>
                  <a:srgbClr val="000000"/>
                </a:solidFill>
                <a:latin typeface="Calibri"/>
                <a:ea typeface="Calibri"/>
              </a:rPr>
              <a:t>⦁ Wie geht mein Kind mit Konflikten/ Rückschlägen um?</a:t>
            </a:r>
            <a:endParaRPr lang="de-DE" sz="2800" b="0" strike="noStrike" spc="-1" dirty="0">
              <a:solidFill>
                <a:srgbClr val="000000"/>
              </a:solidFill>
              <a:latin typeface="Calibri"/>
            </a:endParaRPr>
          </a:p>
          <a:p>
            <a:pPr>
              <a:lnSpc>
                <a:spcPct val="90000"/>
              </a:lnSpc>
              <a:spcBef>
                <a:spcPts val="1001"/>
              </a:spcBef>
            </a:pPr>
            <a:r>
              <a:rPr lang="de-DE" sz="2800" b="0" strike="noStrike" spc="-1" dirty="0">
                <a:solidFill>
                  <a:srgbClr val="000000"/>
                </a:solidFill>
                <a:latin typeface="Calibri"/>
                <a:ea typeface="Calibri"/>
              </a:rPr>
              <a:t>⦁ Kann es Regeln einhalten?</a:t>
            </a:r>
            <a:endParaRPr lang="de-DE" sz="2800" b="0" strike="noStrike" spc="-1" dirty="0">
              <a:solidFill>
                <a:srgbClr val="000000"/>
              </a:solidFill>
              <a:latin typeface="Calibri"/>
            </a:endParaRPr>
          </a:p>
          <a:p>
            <a:pPr>
              <a:lnSpc>
                <a:spcPct val="90000"/>
              </a:lnSpc>
              <a:spcBef>
                <a:spcPts val="1001"/>
              </a:spcBef>
            </a:pPr>
            <a:endParaRPr lang="de-DE" sz="2800" b="0" strike="noStrike" spc="-1" dirty="0">
              <a:solidFill>
                <a:srgbClr val="000000"/>
              </a:solidFill>
              <a:latin typeface="Calibri"/>
            </a:endParaRPr>
          </a:p>
          <a:p>
            <a:pPr>
              <a:lnSpc>
                <a:spcPct val="90000"/>
              </a:lnSpc>
              <a:spcBef>
                <a:spcPts val="1001"/>
              </a:spcBef>
            </a:pPr>
            <a:endParaRPr lang="de-DE" sz="2800" b="0" strike="noStrike" spc="-1" dirty="0">
              <a:solidFill>
                <a:srgbClr val="000000"/>
              </a:solidFill>
              <a:latin typeface="Calibri"/>
            </a:endParaRPr>
          </a:p>
          <a:p>
            <a:pPr>
              <a:lnSpc>
                <a:spcPct val="90000"/>
              </a:lnSpc>
              <a:spcBef>
                <a:spcPts val="1001"/>
              </a:spcBef>
            </a:pPr>
            <a:endParaRPr lang="de-DE" sz="2800" b="0" strike="noStrike" spc="-1" dirty="0">
              <a:solidFill>
                <a:srgbClr val="000000"/>
              </a:solidFill>
              <a:latin typeface="Calibri"/>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448" y="156675"/>
            <a:ext cx="2286000" cy="15335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1448</Words>
  <Application>Microsoft Office PowerPoint</Application>
  <PresentationFormat>Breitbild</PresentationFormat>
  <Paragraphs>140</Paragraphs>
  <Slides>20</Slides>
  <Notes>0</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20</vt:i4>
      </vt:variant>
    </vt:vector>
  </HeadingPairs>
  <TitlesOfParts>
    <vt:vector size="29" baseType="lpstr">
      <vt:lpstr>Arial</vt:lpstr>
      <vt:lpstr>Calibri</vt:lpstr>
      <vt:lpstr>Calibri Light</vt:lpstr>
      <vt:lpstr>Symbol</vt:lpstr>
      <vt:lpstr>Times New Roman</vt:lpstr>
      <vt:lpstr>Wingdings</vt:lpstr>
      <vt:lpstr>Office Theme</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Schulleitung</dc:creator>
  <dc:description/>
  <cp:lastModifiedBy>Dine Siedlung</cp:lastModifiedBy>
  <cp:revision>615</cp:revision>
  <dcterms:created xsi:type="dcterms:W3CDTF">2021-02-21T08:44:15Z</dcterms:created>
  <dcterms:modified xsi:type="dcterms:W3CDTF">2021-03-02T17:48:44Z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Breitbild</vt:lpwstr>
  </property>
  <property fmtid="{D5CDD505-2E9C-101B-9397-08002B2CF9AE}" pid="9" name="ScaleCrop">
    <vt:bool>false</vt:bool>
  </property>
  <property fmtid="{D5CDD505-2E9C-101B-9397-08002B2CF9AE}" pid="10" name="ShareDoc">
    <vt:bool>false</vt:bool>
  </property>
  <property fmtid="{D5CDD505-2E9C-101B-9397-08002B2CF9AE}" pid="11" name="Slides">
    <vt:i4>19</vt:i4>
  </property>
</Properties>
</file>